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9"/>
  </p:notesMasterIdLst>
  <p:sldIdLst>
    <p:sldId id="279" r:id="rId2"/>
    <p:sldId id="280" r:id="rId3"/>
    <p:sldId id="286" r:id="rId4"/>
    <p:sldId id="285" r:id="rId5"/>
    <p:sldId id="282" r:id="rId6"/>
    <p:sldId id="287" r:id="rId7"/>
    <p:sldId id="288" r:id="rId8"/>
    <p:sldId id="289" r:id="rId9"/>
    <p:sldId id="290" r:id="rId10"/>
    <p:sldId id="291" r:id="rId11"/>
    <p:sldId id="292" r:id="rId12"/>
    <p:sldId id="293" r:id="rId13"/>
    <p:sldId id="283" r:id="rId14"/>
    <p:sldId id="284" r:id="rId15"/>
    <p:sldId id="294" r:id="rId16"/>
    <p:sldId id="299" r:id="rId17"/>
    <p:sldId id="300" r:id="rId18"/>
    <p:sldId id="301" r:id="rId19"/>
    <p:sldId id="304" r:id="rId20"/>
    <p:sldId id="258" r:id="rId21"/>
    <p:sldId id="326" r:id="rId22"/>
    <p:sldId id="305" r:id="rId23"/>
    <p:sldId id="256" r:id="rId24"/>
    <p:sldId id="259" r:id="rId25"/>
    <p:sldId id="281" r:id="rId26"/>
    <p:sldId id="263" r:id="rId27"/>
    <p:sldId id="260" r:id="rId28"/>
    <p:sldId id="261" r:id="rId29"/>
    <p:sldId id="262" r:id="rId30"/>
    <p:sldId id="264" r:id="rId31"/>
    <p:sldId id="265" r:id="rId32"/>
    <p:sldId id="306" r:id="rId33"/>
    <p:sldId id="307" r:id="rId34"/>
    <p:sldId id="308" r:id="rId35"/>
    <p:sldId id="309" r:id="rId36"/>
    <p:sldId id="328" r:id="rId37"/>
    <p:sldId id="327" r:id="rId38"/>
    <p:sldId id="329" r:id="rId39"/>
    <p:sldId id="330" r:id="rId40"/>
    <p:sldId id="310" r:id="rId41"/>
    <p:sldId id="311" r:id="rId42"/>
    <p:sldId id="312" r:id="rId43"/>
    <p:sldId id="313" r:id="rId44"/>
    <p:sldId id="314" r:id="rId45"/>
    <p:sldId id="271" r:id="rId46"/>
    <p:sldId id="272" r:id="rId47"/>
    <p:sldId id="273" r:id="rId48"/>
    <p:sldId id="274" r:id="rId49"/>
    <p:sldId id="275" r:id="rId50"/>
    <p:sldId id="276" r:id="rId51"/>
    <p:sldId id="277" r:id="rId52"/>
    <p:sldId id="278" r:id="rId53"/>
    <p:sldId id="331" r:id="rId54"/>
    <p:sldId id="332" r:id="rId55"/>
    <p:sldId id="333" r:id="rId56"/>
    <p:sldId id="340" r:id="rId57"/>
    <p:sldId id="334" r:id="rId58"/>
    <p:sldId id="335" r:id="rId59"/>
    <p:sldId id="336" r:id="rId60"/>
    <p:sldId id="337" r:id="rId61"/>
    <p:sldId id="338" r:id="rId62"/>
    <p:sldId id="341" r:id="rId63"/>
    <p:sldId id="342" r:id="rId64"/>
    <p:sldId id="302" r:id="rId65"/>
    <p:sldId id="303" r:id="rId66"/>
    <p:sldId id="343" r:id="rId67"/>
    <p:sldId id="339"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52" autoAdjust="0"/>
    <p:restoredTop sz="94660" autoAdjust="0"/>
  </p:normalViewPr>
  <p:slideViewPr>
    <p:cSldViewPr snapToGrid="0">
      <p:cViewPr varScale="1">
        <p:scale>
          <a:sx n="45" d="100"/>
          <a:sy n="45" d="100"/>
        </p:scale>
        <p:origin x="64" y="72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DECC1C-DB85-4721-976A-8DD785379CE8}" type="datetimeFigureOut">
              <a:rPr lang="hu-HU" smtClean="0"/>
              <a:t>2017. 09. 18.</a:t>
            </a:fld>
            <a:endParaRPr lang="hu-HU"/>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492D2-3FCC-443C-9EC9-3BAABE93525D}" type="slidenum">
              <a:rPr lang="hu-HU" smtClean="0"/>
              <a:t>‹#›</a:t>
            </a:fld>
            <a:endParaRPr lang="hu-HU"/>
          </a:p>
        </p:txBody>
      </p:sp>
    </p:spTree>
    <p:extLst>
      <p:ext uri="{BB962C8B-B14F-4D97-AF65-F5344CB8AC3E}">
        <p14:creationId xmlns:p14="http://schemas.microsoft.com/office/powerpoint/2010/main" val="1751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D993D3B-3B73-4B5D-9C31-3DF3C159D2A2}" type="slidenum">
              <a:rPr lang="en-GB" altLang="hu-HU" smtClean="0"/>
              <a:pPr/>
              <a:t>64</a:t>
            </a:fld>
            <a:endParaRPr lang="en-GB" altLang="hu-HU"/>
          </a:p>
        </p:txBody>
      </p:sp>
    </p:spTree>
    <p:extLst>
      <p:ext uri="{BB962C8B-B14F-4D97-AF65-F5344CB8AC3E}">
        <p14:creationId xmlns:p14="http://schemas.microsoft.com/office/powerpoint/2010/main" val="3133896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7D993D3B-3B73-4B5D-9C31-3DF3C159D2A2}" type="slidenum">
              <a:rPr lang="en-GB" altLang="hu-HU" smtClean="0"/>
              <a:pPr/>
              <a:t>65</a:t>
            </a:fld>
            <a:endParaRPr lang="en-GB" altLang="hu-HU"/>
          </a:p>
        </p:txBody>
      </p:sp>
    </p:spTree>
    <p:extLst>
      <p:ext uri="{BB962C8B-B14F-4D97-AF65-F5344CB8AC3E}">
        <p14:creationId xmlns:p14="http://schemas.microsoft.com/office/powerpoint/2010/main" val="397859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bwMode="auto">
          <a:noFill/>
          <a:ln>
            <a:solidFill>
              <a:srgbClr val="000000"/>
            </a:solidFill>
            <a:miter lim="800000"/>
            <a:headEnd/>
            <a:tailEnd/>
          </a:ln>
        </p:spPr>
      </p:sp>
      <p:sp>
        <p:nvSpPr>
          <p:cNvPr id="53251" name="Jegyzetek helye 2"/>
          <p:cNvSpPr>
            <a:spLocks noGrp="1"/>
          </p:cNvSpPr>
          <p:nvPr>
            <p:ph type="body" idx="1"/>
          </p:nvPr>
        </p:nvSpPr>
        <p:spPr>
          <a:noFill/>
        </p:spPr>
        <p:txBody>
          <a:bodyPr/>
          <a:lstStyle/>
          <a:p>
            <a:endParaRPr lang="hu-HU" altLang="hu-HU">
              <a:ea typeface="ＭＳ Ｐゴシック" pitchFamily="34" charset="-128"/>
            </a:endParaRPr>
          </a:p>
        </p:txBody>
      </p:sp>
      <p:sp>
        <p:nvSpPr>
          <p:cNvPr id="53252" name="Dia számának helye 3"/>
          <p:cNvSpPr>
            <a:spLocks noGrp="1"/>
          </p:cNvSpPr>
          <p:nvPr>
            <p:ph type="sldNum" sz="quarter" idx="5"/>
          </p:nvPr>
        </p:nvSpPr>
        <p:spPr>
          <a:noFill/>
          <a:ln>
            <a:miter lim="800000"/>
            <a:headEnd/>
            <a:tailEnd/>
          </a:ln>
        </p:spPr>
        <p:txBody>
          <a:bodyPr/>
          <a:lstStyle/>
          <a:p>
            <a:fld id="{5036879B-2016-4EF6-87E3-A0A77CEBEE2F}" type="slidenum">
              <a:rPr lang="hu-HU" altLang="hu-HU" smtClean="0">
                <a:latin typeface="Arial" charset="0"/>
                <a:ea typeface="ＭＳ Ｐゴシック" pitchFamily="34" charset="-128"/>
              </a:rPr>
              <a:pPr/>
              <a:t>66</a:t>
            </a:fld>
            <a:endParaRPr lang="hu-HU" altLang="hu-HU">
              <a:latin typeface="Arial" charset="0"/>
              <a:ea typeface="ＭＳ Ｐゴシック" pitchFamily="34" charset="-128"/>
            </a:endParaRPr>
          </a:p>
        </p:txBody>
      </p:sp>
    </p:spTree>
    <p:extLst>
      <p:ext uri="{BB962C8B-B14F-4D97-AF65-F5344CB8AC3E}">
        <p14:creationId xmlns:p14="http://schemas.microsoft.com/office/powerpoint/2010/main" val="2314297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AE44B722-17A7-4686-AE34-B80407C930FC}" type="datetimeFigureOut">
              <a:rPr lang="hu-HU" smtClean="0"/>
              <a:t>2017. 09. 18.</a:t>
            </a:fld>
            <a:endParaRPr lang="hu-HU" dirty="0"/>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A6AAE66-FE3D-47F0-896E-6D692DE653B6}" type="slidenum">
              <a:rPr lang="hu-HU" smtClean="0"/>
              <a:t>‹#›</a:t>
            </a:fld>
            <a:endParaRPr lang="hu-HU"/>
          </a:p>
        </p:txBody>
      </p:sp>
    </p:spTree>
    <p:extLst>
      <p:ext uri="{BB962C8B-B14F-4D97-AF65-F5344CB8AC3E}">
        <p14:creationId xmlns:p14="http://schemas.microsoft.com/office/powerpoint/2010/main" val="1076542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AE44B722-17A7-4686-AE34-B80407C930FC}" type="datetimeFigureOut">
              <a:rPr lang="hu-HU" smtClean="0"/>
              <a:t>2017. 09. 18.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A6AAE66-FE3D-47F0-896E-6D692DE653B6}" type="slidenum">
              <a:rPr lang="hu-HU" smtClean="0"/>
              <a:t>‹#›</a:t>
            </a:fld>
            <a:endParaRPr lang="hu-HU"/>
          </a:p>
        </p:txBody>
      </p:sp>
    </p:spTree>
    <p:extLst>
      <p:ext uri="{BB962C8B-B14F-4D97-AF65-F5344CB8AC3E}">
        <p14:creationId xmlns:p14="http://schemas.microsoft.com/office/powerpoint/2010/main" val="2338625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AE44B722-17A7-4686-AE34-B80407C930FC}" type="datetimeFigureOut">
              <a:rPr lang="hu-HU" smtClean="0"/>
              <a:t>2017. 09. 18.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A6AAE66-FE3D-47F0-896E-6D692DE653B6}" type="slidenum">
              <a:rPr lang="hu-HU" smtClean="0"/>
              <a:t>‹#›</a:t>
            </a:fld>
            <a:endParaRPr lang="hu-HU"/>
          </a:p>
        </p:txBody>
      </p:sp>
    </p:spTree>
    <p:extLst>
      <p:ext uri="{BB962C8B-B14F-4D97-AF65-F5344CB8AC3E}">
        <p14:creationId xmlns:p14="http://schemas.microsoft.com/office/powerpoint/2010/main" val="1834786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AE44B722-17A7-4686-AE34-B80407C930FC}" type="datetimeFigureOut">
              <a:rPr lang="hu-HU" smtClean="0"/>
              <a:t>2017. 09. 18.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A6AAE66-FE3D-47F0-896E-6D692DE653B6}" type="slidenum">
              <a:rPr lang="hu-HU" smtClean="0"/>
              <a:t>‹#›</a:t>
            </a:fld>
            <a:endParaRPr lang="hu-HU"/>
          </a:p>
        </p:txBody>
      </p:sp>
    </p:spTree>
    <p:extLst>
      <p:ext uri="{BB962C8B-B14F-4D97-AF65-F5344CB8AC3E}">
        <p14:creationId xmlns:p14="http://schemas.microsoft.com/office/powerpoint/2010/main" val="1239769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u-HU"/>
              <a:t>Mintacím szerkesztése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AE44B722-17A7-4686-AE34-B80407C930FC}" type="datetimeFigureOut">
              <a:rPr lang="hu-HU" smtClean="0"/>
              <a:t>2017. 09. 18.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AA6AAE66-FE3D-47F0-896E-6D692DE653B6}" type="slidenum">
              <a:rPr lang="hu-HU" smtClean="0"/>
              <a:t>‹#›</a:t>
            </a:fld>
            <a:endParaRPr lang="hu-HU"/>
          </a:p>
        </p:txBody>
      </p:sp>
    </p:spTree>
    <p:extLst>
      <p:ext uri="{BB962C8B-B14F-4D97-AF65-F5344CB8AC3E}">
        <p14:creationId xmlns:p14="http://schemas.microsoft.com/office/powerpoint/2010/main" val="331247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AE44B722-17A7-4686-AE34-B80407C930FC}" type="datetimeFigureOut">
              <a:rPr lang="hu-HU" smtClean="0"/>
              <a:t>2017. 09. 18.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AA6AAE66-FE3D-47F0-896E-6D692DE653B6}" type="slidenum">
              <a:rPr lang="hu-HU" smtClean="0"/>
              <a:t>‹#›</a:t>
            </a:fld>
            <a:endParaRPr lang="hu-HU"/>
          </a:p>
        </p:txBody>
      </p:sp>
    </p:spTree>
    <p:extLst>
      <p:ext uri="{BB962C8B-B14F-4D97-AF65-F5344CB8AC3E}">
        <p14:creationId xmlns:p14="http://schemas.microsoft.com/office/powerpoint/2010/main" val="3626267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u-HU"/>
              <a:t>Mintacím szerkesztése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29842" y="2505075"/>
            <a:ext cx="3868340"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4629150" y="2505075"/>
            <a:ext cx="3887391"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AE44B722-17A7-4686-AE34-B80407C930FC}" type="datetimeFigureOut">
              <a:rPr lang="hu-HU" smtClean="0"/>
              <a:t>2017. 09. 18.</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AA6AAE66-FE3D-47F0-896E-6D692DE653B6}" type="slidenum">
              <a:rPr lang="hu-HU" smtClean="0"/>
              <a:t>‹#›</a:t>
            </a:fld>
            <a:endParaRPr lang="hu-HU"/>
          </a:p>
        </p:txBody>
      </p:sp>
    </p:spTree>
    <p:extLst>
      <p:ext uri="{BB962C8B-B14F-4D97-AF65-F5344CB8AC3E}">
        <p14:creationId xmlns:p14="http://schemas.microsoft.com/office/powerpoint/2010/main" val="407440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AE44B722-17A7-4686-AE34-B80407C930FC}" type="datetimeFigureOut">
              <a:rPr lang="hu-HU" smtClean="0"/>
              <a:t>2017. 09. 18.</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AA6AAE66-FE3D-47F0-896E-6D692DE653B6}" type="slidenum">
              <a:rPr lang="hu-HU" smtClean="0"/>
              <a:t>‹#›</a:t>
            </a:fld>
            <a:endParaRPr lang="hu-HU"/>
          </a:p>
        </p:txBody>
      </p:sp>
    </p:spTree>
    <p:extLst>
      <p:ext uri="{BB962C8B-B14F-4D97-AF65-F5344CB8AC3E}">
        <p14:creationId xmlns:p14="http://schemas.microsoft.com/office/powerpoint/2010/main" val="3284688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44B722-17A7-4686-AE34-B80407C930FC}" type="datetimeFigureOut">
              <a:rPr lang="hu-HU" smtClean="0"/>
              <a:t>2017. 09. 18.</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AA6AAE66-FE3D-47F0-896E-6D692DE653B6}" type="slidenum">
              <a:rPr lang="hu-HU" smtClean="0"/>
              <a:t>‹#›</a:t>
            </a:fld>
            <a:endParaRPr lang="hu-HU"/>
          </a:p>
        </p:txBody>
      </p:sp>
    </p:spTree>
    <p:extLst>
      <p:ext uri="{BB962C8B-B14F-4D97-AF65-F5344CB8AC3E}">
        <p14:creationId xmlns:p14="http://schemas.microsoft.com/office/powerpoint/2010/main" val="51407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AE44B722-17A7-4686-AE34-B80407C930FC}" type="datetimeFigureOut">
              <a:rPr lang="hu-HU" smtClean="0"/>
              <a:t>2017. 09. 18.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AA6AAE66-FE3D-47F0-896E-6D692DE653B6}" type="slidenum">
              <a:rPr lang="hu-HU" smtClean="0"/>
              <a:t>‹#›</a:t>
            </a:fld>
            <a:endParaRPr lang="hu-HU"/>
          </a:p>
        </p:txBody>
      </p:sp>
    </p:spTree>
    <p:extLst>
      <p:ext uri="{BB962C8B-B14F-4D97-AF65-F5344CB8AC3E}">
        <p14:creationId xmlns:p14="http://schemas.microsoft.com/office/powerpoint/2010/main" val="1023327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AE44B722-17A7-4686-AE34-B80407C930FC}" type="datetimeFigureOut">
              <a:rPr lang="hu-HU" smtClean="0"/>
              <a:t>2017. 09. 18.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AA6AAE66-FE3D-47F0-896E-6D692DE653B6}" type="slidenum">
              <a:rPr lang="hu-HU" smtClean="0"/>
              <a:t>‹#›</a:t>
            </a:fld>
            <a:endParaRPr lang="hu-HU"/>
          </a:p>
        </p:txBody>
      </p:sp>
    </p:spTree>
    <p:extLst>
      <p:ext uri="{BB962C8B-B14F-4D97-AF65-F5344CB8AC3E}">
        <p14:creationId xmlns:p14="http://schemas.microsoft.com/office/powerpoint/2010/main" val="3650451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4B722-17A7-4686-AE34-B80407C930FC}" type="datetimeFigureOut">
              <a:rPr lang="hu-HU" smtClean="0"/>
              <a:t>2017. 09. 18.</a:t>
            </a:fld>
            <a:endParaRPr lang="hu-H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6AAE66-FE3D-47F0-896E-6D692DE653B6}" type="slidenum">
              <a:rPr lang="hu-HU" smtClean="0"/>
              <a:t>‹#›</a:t>
            </a:fld>
            <a:endParaRPr lang="hu-HU"/>
          </a:p>
        </p:txBody>
      </p:sp>
    </p:spTree>
    <p:extLst>
      <p:ext uri="{BB962C8B-B14F-4D97-AF65-F5344CB8AC3E}">
        <p14:creationId xmlns:p14="http://schemas.microsoft.com/office/powerpoint/2010/main" val="9517064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virag.attila@mediata.h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24DF8CD6-3BAD-4E32-AE36-E09FBFA53EBF}"/>
              </a:ext>
            </a:extLst>
          </p:cNvPr>
          <p:cNvSpPr>
            <a:spLocks noGrp="1"/>
          </p:cNvSpPr>
          <p:nvPr>
            <p:ph type="ctrTitle"/>
          </p:nvPr>
        </p:nvSpPr>
        <p:spPr>
          <a:xfrm>
            <a:off x="627077" y="469783"/>
            <a:ext cx="7772400" cy="1882499"/>
          </a:xfrm>
        </p:spPr>
        <p:txBody>
          <a:bodyPr/>
          <a:lstStyle/>
          <a:p>
            <a:r>
              <a:rPr lang="hu-HU" dirty="0"/>
              <a:t>MAISZ </a:t>
            </a:r>
            <a:br>
              <a:rPr lang="hu-HU" dirty="0"/>
            </a:br>
            <a:r>
              <a:rPr lang="hu-HU" dirty="0"/>
              <a:t>EUFIM Szeminárium</a:t>
            </a:r>
          </a:p>
        </p:txBody>
      </p:sp>
      <p:sp>
        <p:nvSpPr>
          <p:cNvPr id="5" name="Alcím 4">
            <a:extLst>
              <a:ext uri="{FF2B5EF4-FFF2-40B4-BE49-F238E27FC236}">
                <a16:creationId xmlns:a16="http://schemas.microsoft.com/office/drawing/2014/main" id="{C3A394F1-C792-44DF-B1DD-0B80A6D071E4}"/>
              </a:ext>
            </a:extLst>
          </p:cNvPr>
          <p:cNvSpPr>
            <a:spLocks noGrp="1"/>
          </p:cNvSpPr>
          <p:nvPr>
            <p:ph type="subTitle" idx="1"/>
          </p:nvPr>
        </p:nvSpPr>
        <p:spPr>
          <a:xfrm>
            <a:off x="1604395" y="2352282"/>
            <a:ext cx="6858000" cy="3176267"/>
          </a:xfrm>
        </p:spPr>
        <p:txBody>
          <a:bodyPr>
            <a:normAutofit/>
          </a:bodyPr>
          <a:lstStyle/>
          <a:p>
            <a:r>
              <a:rPr lang="hu-HU" dirty="0"/>
              <a:t>Bizalmi vagyonkezelés és vagyonértékelés</a:t>
            </a:r>
          </a:p>
          <a:p>
            <a:endParaRPr lang="hu-HU" dirty="0"/>
          </a:p>
          <a:p>
            <a:endParaRPr lang="hu-HU" dirty="0"/>
          </a:p>
          <a:p>
            <a:endParaRPr lang="hu-HU" dirty="0"/>
          </a:p>
          <a:p>
            <a:endParaRPr lang="hu-HU" dirty="0"/>
          </a:p>
          <a:p>
            <a:endParaRPr lang="hu-HU" dirty="0"/>
          </a:p>
          <a:p>
            <a:r>
              <a:rPr lang="hu-HU" dirty="0"/>
              <a:t>2017. szeptember 22.</a:t>
            </a:r>
          </a:p>
        </p:txBody>
      </p:sp>
      <p:pic>
        <p:nvPicPr>
          <p:cNvPr id="6" name="Picture 2">
            <a:extLst>
              <a:ext uri="{FF2B5EF4-FFF2-40B4-BE49-F238E27FC236}">
                <a16:creationId xmlns:a16="http://schemas.microsoft.com/office/drawing/2014/main" id="{D7E1968E-7CE6-4EA3-BE75-331E0FD52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033" y="2929068"/>
            <a:ext cx="25812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zövegdoboz 1">
            <a:extLst>
              <a:ext uri="{FF2B5EF4-FFF2-40B4-BE49-F238E27FC236}">
                <a16:creationId xmlns:a16="http://schemas.microsoft.com/office/drawing/2014/main" id="{A2FA7C0E-0466-4D4E-913D-E083F7E5FF44}"/>
              </a:ext>
            </a:extLst>
          </p:cNvPr>
          <p:cNvSpPr txBox="1"/>
          <p:nvPr/>
        </p:nvSpPr>
        <p:spPr>
          <a:xfrm>
            <a:off x="1736521" y="5643670"/>
            <a:ext cx="6451134" cy="923330"/>
          </a:xfrm>
          <a:prstGeom prst="rect">
            <a:avLst/>
          </a:prstGeom>
          <a:noFill/>
        </p:spPr>
        <p:txBody>
          <a:bodyPr wrap="square" rtlCol="0">
            <a:spAutoFit/>
          </a:bodyPr>
          <a:lstStyle/>
          <a:p>
            <a:r>
              <a:rPr lang="hu-HU" dirty="0"/>
              <a:t>Az előadás elkészítésében dr. Sándor István tanár úr  SZIE </a:t>
            </a:r>
            <a:r>
              <a:rPr lang="hu-HU" dirty="0" err="1"/>
              <a:t>Gtk</a:t>
            </a:r>
            <a:r>
              <a:rPr lang="hu-HU" dirty="0"/>
              <a:t>. bizalmi vagyonkezelő szakközgazdász képzésen elhangzott előadásainak anyagát is felhasználtam.</a:t>
            </a:r>
          </a:p>
        </p:txBody>
      </p:sp>
    </p:spTree>
    <p:extLst>
      <p:ext uri="{BB962C8B-B14F-4D97-AF65-F5344CB8AC3E}">
        <p14:creationId xmlns:p14="http://schemas.microsoft.com/office/powerpoint/2010/main" val="2343052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tile tx="0" ty="0" sx="100000" sy="100000" flip="none" algn="tl"/>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a:latin typeface="Times New Roman" panose="02020603050405020304" pitchFamily="18" charset="0"/>
                <a:cs typeface="Times New Roman" panose="02020603050405020304" pitchFamily="18" charset="0"/>
              </a:rPr>
              <a:t>Példa</a:t>
            </a:r>
            <a:endParaRPr lang="en-US" b="1"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p:txBody>
          <a:bodyPr/>
          <a:lstStyle/>
          <a:p>
            <a:pPr marL="0" indent="0" algn="just">
              <a:buNone/>
            </a:pPr>
            <a:r>
              <a:rPr lang="hu-HU" dirty="0">
                <a:latin typeface="Times New Roman" panose="02020603050405020304" pitchFamily="18" charset="0"/>
                <a:cs typeface="Times New Roman" panose="02020603050405020304" pitchFamily="18" charset="0"/>
              </a:rPr>
              <a:t>A hajó kapitánya elhalálozik az út során és a rangidős hivatalnok veszi át a hajó irányítását, valamint a kapitány pénzét és azzal folytat kereskedést, amelyből nyereség származik. Ilyen esetben a rangidős hivatalnok </a:t>
            </a:r>
            <a:r>
              <a:rPr lang="hu-HU" dirty="0" err="1">
                <a:latin typeface="Times New Roman" panose="02020603050405020304" pitchFamily="18" charset="0"/>
                <a:cs typeface="Times New Roman" panose="02020603050405020304" pitchFamily="18" charset="0"/>
              </a:rPr>
              <a:t>trustee</a:t>
            </a:r>
            <a:r>
              <a:rPr lang="hu-HU" dirty="0">
                <a:latin typeface="Times New Roman" panose="02020603050405020304" pitchFamily="18" charset="0"/>
                <a:cs typeface="Times New Roman" panose="02020603050405020304" pitchFamily="18" charset="0"/>
              </a:rPr>
              <a:t> lesz és köteles lesz a pénzzel és a nyereséggel a hajóskapitány örökösei (illetve végrendeleti végrehajtója) irányában elszámolni. Ez tipikus esete a </a:t>
            </a:r>
            <a:r>
              <a:rPr lang="hu-HU" dirty="0" err="1">
                <a:latin typeface="Times New Roman" panose="02020603050405020304" pitchFamily="18" charset="0"/>
                <a:cs typeface="Times New Roman" panose="02020603050405020304" pitchFamily="18" charset="0"/>
              </a:rPr>
              <a:t>constructive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trustnak</a:t>
            </a:r>
            <a:r>
              <a:rPr lang="hu-HU"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0031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tile tx="0" ty="0" sx="100000" sy="100000" flip="none" algn="tl"/>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28650" y="365126"/>
            <a:ext cx="5981875" cy="1325563"/>
          </a:xfrm>
        </p:spPr>
        <p:txBody>
          <a:bodyPr>
            <a:normAutofit fontScale="90000"/>
          </a:bodyPr>
          <a:lstStyle/>
          <a:p>
            <a:r>
              <a:rPr lang="hu-HU" sz="3200" b="1" dirty="0" err="1">
                <a:latin typeface="Times New Roman" panose="02020603050405020304" pitchFamily="18" charset="0"/>
                <a:cs typeface="Times New Roman" panose="02020603050405020304" pitchFamily="18" charset="0"/>
              </a:rPr>
              <a:t>Resulting</a:t>
            </a:r>
            <a:r>
              <a:rPr lang="hu-HU" sz="3200" b="1" dirty="0">
                <a:latin typeface="Times New Roman" panose="02020603050405020304" pitchFamily="18" charset="0"/>
                <a:cs typeface="Times New Roman" panose="02020603050405020304" pitchFamily="18" charset="0"/>
              </a:rPr>
              <a:t> és </a:t>
            </a:r>
            <a:r>
              <a:rPr lang="hu-HU" sz="3200" b="1" dirty="0" err="1">
                <a:latin typeface="Times New Roman" panose="02020603050405020304" pitchFamily="18" charset="0"/>
                <a:cs typeface="Times New Roman" panose="02020603050405020304" pitchFamily="18" charset="0"/>
              </a:rPr>
              <a:t>constructing</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trust</a:t>
            </a:r>
            <a:r>
              <a:rPr lang="hu-HU" sz="3200" b="1" dirty="0">
                <a:latin typeface="Times New Roman" panose="02020603050405020304" pitchFamily="18" charset="0"/>
                <a:cs typeface="Times New Roman" panose="02020603050405020304" pitchFamily="18" charset="0"/>
              </a:rPr>
              <a:t> eltérései az </a:t>
            </a:r>
            <a:r>
              <a:rPr lang="hu-HU" sz="3200" b="1" dirty="0" err="1">
                <a:latin typeface="Times New Roman" panose="02020603050405020304" pitchFamily="18" charset="0"/>
                <a:cs typeface="Times New Roman" panose="02020603050405020304" pitchFamily="18" charset="0"/>
              </a:rPr>
              <a:t>express</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trusthoz</a:t>
            </a:r>
            <a:r>
              <a:rPr lang="hu-HU" sz="3200" b="1" dirty="0">
                <a:latin typeface="Times New Roman" panose="02020603050405020304" pitchFamily="18" charset="0"/>
                <a:cs typeface="Times New Roman" panose="02020603050405020304" pitchFamily="18" charset="0"/>
              </a:rPr>
              <a:t> képest</a:t>
            </a:r>
            <a:r>
              <a:rPr lang="hu-HU" dirty="0"/>
              <a:t> </a:t>
            </a:r>
            <a:endParaRPr lang="en-US" dirty="0"/>
          </a:p>
        </p:txBody>
      </p:sp>
      <p:sp>
        <p:nvSpPr>
          <p:cNvPr id="3" name="Tartalom helye 2"/>
          <p:cNvSpPr>
            <a:spLocks noGrp="1"/>
          </p:cNvSpPr>
          <p:nvPr>
            <p:ph idx="1"/>
          </p:nvPr>
        </p:nvSpPr>
        <p:spPr/>
        <p:txBody>
          <a:bodyPr/>
          <a:lstStyle/>
          <a:p>
            <a:r>
              <a:rPr lang="hu-HU" sz="2400" dirty="0">
                <a:latin typeface="Times New Roman" panose="02020603050405020304" pitchFamily="18" charset="0"/>
                <a:cs typeface="Times New Roman" panose="02020603050405020304" pitchFamily="18" charset="0"/>
              </a:rPr>
              <a:t>A kedvezményezettnek nincs feltétlenül követelése a vagyontárgyra a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létrejötte előtt,</a:t>
            </a:r>
          </a:p>
          <a:p>
            <a:r>
              <a:rPr lang="hu-HU" sz="2400" dirty="0">
                <a:latin typeface="Times New Roman" panose="02020603050405020304" pitchFamily="18" charset="0"/>
                <a:cs typeface="Times New Roman" panose="02020603050405020304" pitchFamily="18" charset="0"/>
              </a:rPr>
              <a:t>nincs olyan személy, aki vagyonrendelő lenne, és aki a vagyontárgyat átruházná a vagyonkezelőre,</a:t>
            </a:r>
          </a:p>
          <a:p>
            <a:r>
              <a:rPr lang="hu-HU" sz="2400" dirty="0">
                <a:latin typeface="Times New Roman" panose="02020603050405020304" pitchFamily="18" charset="0"/>
                <a:cs typeface="Times New Roman" panose="02020603050405020304" pitchFamily="18" charset="0"/>
              </a:rPr>
              <a:t>a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megállapítása előtt a vagyon nem különül el a vagyonkezelő saját vagyonától,</a:t>
            </a:r>
          </a:p>
          <a:p>
            <a:r>
              <a:rPr lang="hu-HU" sz="2400" dirty="0">
                <a:latin typeface="Times New Roman" panose="02020603050405020304" pitchFamily="18" charset="0"/>
                <a:cs typeface="Times New Roman" panose="02020603050405020304" pitchFamily="18" charset="0"/>
              </a:rPr>
              <a:t>nincs formai előírás,</a:t>
            </a:r>
          </a:p>
          <a:p>
            <a:r>
              <a:rPr lang="hu-HU" sz="2400" dirty="0">
                <a:latin typeface="Times New Roman" panose="02020603050405020304" pitchFamily="18" charset="0"/>
                <a:cs typeface="Times New Roman" panose="02020603050405020304" pitchFamily="18" charset="0"/>
              </a:rPr>
              <a:t>mindig van kedvezményezett, a vagyonkezelőnek csak annyi a kötelezettsége, hogy a vagyont kiadja a kedvezményezett részére (</a:t>
            </a:r>
            <a:r>
              <a:rPr lang="hu-HU" sz="2400" dirty="0" err="1">
                <a:latin typeface="Times New Roman" panose="02020603050405020304" pitchFamily="18" charset="0"/>
                <a:cs typeface="Times New Roman" panose="02020603050405020304" pitchFamily="18" charset="0"/>
              </a:rPr>
              <a:t>bare</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3565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z="3600" b="1" dirty="0">
                <a:latin typeface="Times New Roman" panose="02020603050405020304" pitchFamily="18" charset="0"/>
                <a:cs typeface="Times New Roman" panose="02020603050405020304" pitchFamily="18" charset="0"/>
              </a:rPr>
              <a:t>Különbségek</a:t>
            </a:r>
            <a:endParaRPr lang="en-US" sz="3600" b="1"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p:txBody>
          <a:bodyPr>
            <a:normAutofit fontScale="92500"/>
          </a:bodyPr>
          <a:lstStyle/>
          <a:p>
            <a:pPr marL="0" lvl="0" indent="0" algn="just">
              <a:buNone/>
            </a:pPr>
            <a:r>
              <a:rPr lang="hu-HU" sz="2400" dirty="0">
                <a:solidFill>
                  <a:srgbClr val="000000"/>
                </a:solidFill>
                <a:latin typeface="Times New Roman" panose="02020603050405020304" pitchFamily="18" charset="0"/>
                <a:cs typeface="Times New Roman" panose="02020603050405020304" pitchFamily="18" charset="0"/>
              </a:rPr>
              <a:t>Jelentős különbség van az </a:t>
            </a:r>
            <a:r>
              <a:rPr lang="hu-HU" sz="2400" dirty="0" err="1">
                <a:solidFill>
                  <a:srgbClr val="000000"/>
                </a:solidFill>
                <a:latin typeface="Times New Roman" panose="02020603050405020304" pitchFamily="18" charset="0"/>
                <a:cs typeface="Times New Roman" panose="02020603050405020304" pitchFamily="18" charset="0"/>
              </a:rPr>
              <a:t>express</a:t>
            </a:r>
            <a:r>
              <a:rPr lang="hu-HU" sz="2400" dirty="0">
                <a:solidFill>
                  <a:srgbClr val="000000"/>
                </a:solidFill>
                <a:latin typeface="Times New Roman" panose="02020603050405020304" pitchFamily="18" charset="0"/>
                <a:cs typeface="Times New Roman" panose="02020603050405020304" pitchFamily="18" charset="0"/>
              </a:rPr>
              <a:t>, a </a:t>
            </a:r>
            <a:r>
              <a:rPr lang="hu-HU" sz="2400" dirty="0" err="1">
                <a:solidFill>
                  <a:srgbClr val="000000"/>
                </a:solidFill>
                <a:latin typeface="Times New Roman" panose="02020603050405020304" pitchFamily="18" charset="0"/>
                <a:cs typeface="Times New Roman" panose="02020603050405020304" pitchFamily="18" charset="0"/>
              </a:rPr>
              <a:t>resulting</a:t>
            </a:r>
            <a:r>
              <a:rPr lang="hu-HU" sz="2400" dirty="0">
                <a:solidFill>
                  <a:srgbClr val="000000"/>
                </a:solidFill>
                <a:latin typeface="Times New Roman" panose="02020603050405020304" pitchFamily="18" charset="0"/>
                <a:cs typeface="Times New Roman" panose="02020603050405020304" pitchFamily="18" charset="0"/>
              </a:rPr>
              <a:t> és a </a:t>
            </a:r>
            <a:r>
              <a:rPr lang="hu-HU" sz="2400" dirty="0" err="1">
                <a:solidFill>
                  <a:srgbClr val="000000"/>
                </a:solidFill>
                <a:latin typeface="Times New Roman" panose="02020603050405020304" pitchFamily="18" charset="0"/>
                <a:cs typeface="Times New Roman" panose="02020603050405020304" pitchFamily="18" charset="0"/>
              </a:rPr>
              <a:t>constructive</a:t>
            </a:r>
            <a:r>
              <a:rPr lang="hu-HU" sz="2400" dirty="0">
                <a:solidFill>
                  <a:srgbClr val="000000"/>
                </a:solidFill>
                <a:latin typeface="Times New Roman" panose="02020603050405020304" pitchFamily="18" charset="0"/>
                <a:cs typeface="Times New Roman" panose="02020603050405020304" pitchFamily="18" charset="0"/>
              </a:rPr>
              <a:t> </a:t>
            </a:r>
            <a:r>
              <a:rPr lang="hu-HU" sz="2400" dirty="0" err="1">
                <a:solidFill>
                  <a:srgbClr val="000000"/>
                </a:solidFill>
                <a:latin typeface="Times New Roman" panose="02020603050405020304" pitchFamily="18" charset="0"/>
                <a:cs typeface="Times New Roman" panose="02020603050405020304" pitchFamily="18" charset="0"/>
              </a:rPr>
              <a:t>trust</a:t>
            </a:r>
            <a:r>
              <a:rPr lang="hu-HU" sz="2400" dirty="0">
                <a:solidFill>
                  <a:srgbClr val="000000"/>
                </a:solidFill>
                <a:latin typeface="Times New Roman" panose="02020603050405020304" pitchFamily="18" charset="0"/>
                <a:cs typeface="Times New Roman" panose="02020603050405020304" pitchFamily="18" charset="0"/>
              </a:rPr>
              <a:t> között a vagyonkezelői kötelezettségek tekintetében. </a:t>
            </a:r>
          </a:p>
          <a:p>
            <a:pPr lvl="0" algn="just"/>
            <a:r>
              <a:rPr lang="hu-HU" sz="2400" dirty="0">
                <a:solidFill>
                  <a:srgbClr val="000000"/>
                </a:solidFill>
                <a:latin typeface="Times New Roman" panose="02020603050405020304" pitchFamily="18" charset="0"/>
                <a:cs typeface="Times New Roman" panose="02020603050405020304" pitchFamily="18" charset="0"/>
              </a:rPr>
              <a:t>Az </a:t>
            </a:r>
            <a:r>
              <a:rPr lang="hu-HU" sz="2400" dirty="0" err="1">
                <a:solidFill>
                  <a:srgbClr val="000000"/>
                </a:solidFill>
                <a:latin typeface="Times New Roman" panose="02020603050405020304" pitchFamily="18" charset="0"/>
                <a:cs typeface="Times New Roman" panose="02020603050405020304" pitchFamily="18" charset="0"/>
              </a:rPr>
              <a:t>express</a:t>
            </a:r>
            <a:r>
              <a:rPr lang="hu-HU" sz="2400" dirty="0">
                <a:solidFill>
                  <a:srgbClr val="000000"/>
                </a:solidFill>
                <a:latin typeface="Times New Roman" panose="02020603050405020304" pitchFamily="18" charset="0"/>
                <a:cs typeface="Times New Roman" panose="02020603050405020304" pitchFamily="18" charset="0"/>
              </a:rPr>
              <a:t> </a:t>
            </a:r>
            <a:r>
              <a:rPr lang="hu-HU" sz="2400" dirty="0" err="1">
                <a:solidFill>
                  <a:srgbClr val="000000"/>
                </a:solidFill>
                <a:latin typeface="Times New Roman" panose="02020603050405020304" pitchFamily="18" charset="0"/>
                <a:cs typeface="Times New Roman" panose="02020603050405020304" pitchFamily="18" charset="0"/>
              </a:rPr>
              <a:t>trust</a:t>
            </a:r>
            <a:r>
              <a:rPr lang="hu-HU" sz="2400" dirty="0">
                <a:solidFill>
                  <a:srgbClr val="000000"/>
                </a:solidFill>
                <a:latin typeface="Times New Roman" panose="02020603050405020304" pitchFamily="18" charset="0"/>
                <a:cs typeface="Times New Roman" panose="02020603050405020304" pitchFamily="18" charset="0"/>
              </a:rPr>
              <a:t> esetében a </a:t>
            </a:r>
            <a:r>
              <a:rPr lang="hu-HU" sz="2400" dirty="0" err="1">
                <a:solidFill>
                  <a:srgbClr val="000000"/>
                </a:solidFill>
                <a:latin typeface="Times New Roman" panose="02020603050405020304" pitchFamily="18" charset="0"/>
                <a:cs typeface="Times New Roman" panose="02020603050405020304" pitchFamily="18" charset="0"/>
              </a:rPr>
              <a:t>trustot</a:t>
            </a:r>
            <a:r>
              <a:rPr lang="hu-HU" sz="2400" dirty="0">
                <a:solidFill>
                  <a:srgbClr val="000000"/>
                </a:solidFill>
                <a:latin typeface="Times New Roman" panose="02020603050405020304" pitchFamily="18" charset="0"/>
                <a:cs typeface="Times New Roman" panose="02020603050405020304" pitchFamily="18" charset="0"/>
              </a:rPr>
              <a:t> létesítő okiratban foglaltak szerint köteles a vagyonkezelő eljárni. </a:t>
            </a:r>
          </a:p>
          <a:p>
            <a:pPr lvl="0" algn="just"/>
            <a:r>
              <a:rPr lang="hu-HU" sz="2400" dirty="0">
                <a:solidFill>
                  <a:srgbClr val="000000"/>
                </a:solidFill>
                <a:latin typeface="Times New Roman" panose="02020603050405020304" pitchFamily="18" charset="0"/>
                <a:cs typeface="Times New Roman" panose="02020603050405020304" pitchFamily="18" charset="0"/>
              </a:rPr>
              <a:t>A </a:t>
            </a:r>
            <a:r>
              <a:rPr lang="hu-HU" sz="2400" dirty="0" err="1">
                <a:solidFill>
                  <a:srgbClr val="000000"/>
                </a:solidFill>
                <a:latin typeface="Times New Roman" panose="02020603050405020304" pitchFamily="18" charset="0"/>
                <a:cs typeface="Times New Roman" panose="02020603050405020304" pitchFamily="18" charset="0"/>
              </a:rPr>
              <a:t>constructive</a:t>
            </a:r>
            <a:r>
              <a:rPr lang="hu-HU" sz="2400" dirty="0">
                <a:solidFill>
                  <a:srgbClr val="000000"/>
                </a:solidFill>
                <a:latin typeface="Times New Roman" panose="02020603050405020304" pitchFamily="18" charset="0"/>
                <a:cs typeface="Times New Roman" panose="02020603050405020304" pitchFamily="18" charset="0"/>
              </a:rPr>
              <a:t> </a:t>
            </a:r>
            <a:r>
              <a:rPr lang="hu-HU" sz="2400" dirty="0" err="1">
                <a:solidFill>
                  <a:srgbClr val="000000"/>
                </a:solidFill>
                <a:latin typeface="Times New Roman" panose="02020603050405020304" pitchFamily="18" charset="0"/>
                <a:cs typeface="Times New Roman" panose="02020603050405020304" pitchFamily="18" charset="0"/>
              </a:rPr>
              <a:t>trust</a:t>
            </a:r>
            <a:r>
              <a:rPr lang="hu-HU" sz="2400" dirty="0">
                <a:solidFill>
                  <a:srgbClr val="000000"/>
                </a:solidFill>
                <a:latin typeface="Times New Roman" panose="02020603050405020304" pitchFamily="18" charset="0"/>
                <a:cs typeface="Times New Roman" panose="02020603050405020304" pitchFamily="18" charset="0"/>
              </a:rPr>
              <a:t> esetében a vagyonkezelő az ésszerű gondosságot köteles tanúsítani a vagyon kezelése során és szükség esetén még azon túlmenően is köteles eljárni. </a:t>
            </a:r>
          </a:p>
          <a:p>
            <a:pPr lvl="0" algn="just"/>
            <a:r>
              <a:rPr lang="hu-HU" sz="2400" dirty="0">
                <a:solidFill>
                  <a:srgbClr val="000000"/>
                </a:solidFill>
                <a:latin typeface="Times New Roman" panose="02020603050405020304" pitchFamily="18" charset="0"/>
                <a:cs typeface="Times New Roman" panose="02020603050405020304" pitchFamily="18" charset="0"/>
              </a:rPr>
              <a:t>A </a:t>
            </a:r>
            <a:r>
              <a:rPr lang="hu-HU" sz="2400" dirty="0" err="1">
                <a:solidFill>
                  <a:srgbClr val="000000"/>
                </a:solidFill>
                <a:latin typeface="Times New Roman" panose="02020603050405020304" pitchFamily="18" charset="0"/>
                <a:cs typeface="Times New Roman" panose="02020603050405020304" pitchFamily="18" charset="0"/>
              </a:rPr>
              <a:t>resulting</a:t>
            </a:r>
            <a:r>
              <a:rPr lang="hu-HU" sz="2400" dirty="0">
                <a:solidFill>
                  <a:srgbClr val="000000"/>
                </a:solidFill>
                <a:latin typeface="Times New Roman" panose="02020603050405020304" pitchFamily="18" charset="0"/>
                <a:cs typeface="Times New Roman" panose="02020603050405020304" pitchFamily="18" charset="0"/>
              </a:rPr>
              <a:t> </a:t>
            </a:r>
            <a:r>
              <a:rPr lang="hu-HU" sz="2400" dirty="0" err="1">
                <a:solidFill>
                  <a:srgbClr val="000000"/>
                </a:solidFill>
                <a:latin typeface="Times New Roman" panose="02020603050405020304" pitchFamily="18" charset="0"/>
                <a:cs typeface="Times New Roman" panose="02020603050405020304" pitchFamily="18" charset="0"/>
              </a:rPr>
              <a:t>trust</a:t>
            </a:r>
            <a:r>
              <a:rPr lang="hu-HU" sz="2400" dirty="0">
                <a:solidFill>
                  <a:srgbClr val="000000"/>
                </a:solidFill>
                <a:latin typeface="Times New Roman" panose="02020603050405020304" pitchFamily="18" charset="0"/>
                <a:cs typeface="Times New Roman" panose="02020603050405020304" pitchFamily="18" charset="0"/>
              </a:rPr>
              <a:t> esetében a vagyonkezelő kötelezettsége csak a vagyon visszaadására terjed ki. </a:t>
            </a:r>
          </a:p>
          <a:p>
            <a:pPr lvl="0"/>
            <a:r>
              <a:rPr lang="hu-HU" sz="2400" dirty="0">
                <a:solidFill>
                  <a:srgbClr val="000000"/>
                </a:solidFill>
                <a:latin typeface="Times New Roman" panose="02020603050405020304" pitchFamily="18" charset="0"/>
                <a:cs typeface="Times New Roman" panose="02020603050405020304" pitchFamily="18" charset="0"/>
              </a:rPr>
              <a:t>A </a:t>
            </a:r>
            <a:r>
              <a:rPr lang="hu-HU" sz="2400" dirty="0" err="1">
                <a:solidFill>
                  <a:srgbClr val="000000"/>
                </a:solidFill>
                <a:latin typeface="Times New Roman" panose="02020603050405020304" pitchFamily="18" charset="0"/>
                <a:cs typeface="Times New Roman" panose="02020603050405020304" pitchFamily="18" charset="0"/>
              </a:rPr>
              <a:t>constructive</a:t>
            </a:r>
            <a:r>
              <a:rPr lang="hu-HU" sz="2400" dirty="0">
                <a:solidFill>
                  <a:srgbClr val="000000"/>
                </a:solidFill>
                <a:latin typeface="Times New Roman" panose="02020603050405020304" pitchFamily="18" charset="0"/>
                <a:cs typeface="Times New Roman" panose="02020603050405020304" pitchFamily="18" charset="0"/>
              </a:rPr>
              <a:t> </a:t>
            </a:r>
            <a:r>
              <a:rPr lang="hu-HU" sz="2400" dirty="0" err="1">
                <a:solidFill>
                  <a:srgbClr val="000000"/>
                </a:solidFill>
                <a:latin typeface="Times New Roman" panose="02020603050405020304" pitchFamily="18" charset="0"/>
                <a:cs typeface="Times New Roman" panose="02020603050405020304" pitchFamily="18" charset="0"/>
              </a:rPr>
              <a:t>truston</a:t>
            </a:r>
            <a:r>
              <a:rPr lang="hu-HU" sz="2400" dirty="0">
                <a:solidFill>
                  <a:srgbClr val="000000"/>
                </a:solidFill>
                <a:latin typeface="Times New Roman" panose="02020603050405020304" pitchFamily="18" charset="0"/>
                <a:cs typeface="Times New Roman" panose="02020603050405020304" pitchFamily="18" charset="0"/>
              </a:rPr>
              <a:t> belül </a:t>
            </a:r>
            <a:r>
              <a:rPr lang="hu-HU" sz="2400" dirty="0" err="1">
                <a:solidFill>
                  <a:srgbClr val="000000"/>
                </a:solidFill>
                <a:latin typeface="Times New Roman" panose="02020603050405020304" pitchFamily="18" charset="0"/>
                <a:cs typeface="Times New Roman" panose="02020603050405020304" pitchFamily="18" charset="0"/>
              </a:rPr>
              <a:t>megkülöböztethető</a:t>
            </a:r>
            <a:r>
              <a:rPr lang="hu-HU" sz="2400" dirty="0">
                <a:solidFill>
                  <a:srgbClr val="000000"/>
                </a:solidFill>
                <a:latin typeface="Times New Roman" panose="02020603050405020304" pitchFamily="18" charset="0"/>
                <a:cs typeface="Times New Roman" panose="02020603050405020304" pitchFamily="18" charset="0"/>
              </a:rPr>
              <a:t> az az eset, amikor valaki tévedésből úgy jár el, mintha vagyonkezelő lenne, vagyis felkérés nélkül látja el a tisztsége (</a:t>
            </a:r>
            <a:r>
              <a:rPr lang="hu-HU" sz="2400" dirty="0" err="1">
                <a:solidFill>
                  <a:srgbClr val="000000"/>
                </a:solidFill>
                <a:latin typeface="Times New Roman" panose="02020603050405020304" pitchFamily="18" charset="0"/>
                <a:cs typeface="Times New Roman" panose="02020603050405020304" pitchFamily="18" charset="0"/>
              </a:rPr>
              <a:t>trustee</a:t>
            </a:r>
            <a:r>
              <a:rPr lang="hu-HU" sz="2400" dirty="0">
                <a:solidFill>
                  <a:srgbClr val="000000"/>
                </a:solidFill>
                <a:latin typeface="Times New Roman" panose="02020603050405020304" pitchFamily="18" charset="0"/>
                <a:cs typeface="Times New Roman" panose="02020603050405020304" pitchFamily="18" charset="0"/>
              </a:rPr>
              <a:t> de </a:t>
            </a:r>
            <a:r>
              <a:rPr lang="hu-HU" sz="2400" dirty="0" err="1">
                <a:solidFill>
                  <a:srgbClr val="000000"/>
                </a:solidFill>
                <a:latin typeface="Times New Roman" panose="02020603050405020304" pitchFamily="18" charset="0"/>
                <a:cs typeface="Times New Roman" panose="02020603050405020304" pitchFamily="18" charset="0"/>
              </a:rPr>
              <a:t>son</a:t>
            </a:r>
            <a:r>
              <a:rPr lang="hu-HU" sz="2400" dirty="0">
                <a:solidFill>
                  <a:srgbClr val="000000"/>
                </a:solidFill>
                <a:latin typeface="Times New Roman" panose="02020603050405020304" pitchFamily="18" charset="0"/>
                <a:cs typeface="Times New Roman" panose="02020603050405020304" pitchFamily="18" charset="0"/>
              </a:rPr>
              <a:t> tort).</a:t>
            </a:r>
          </a:p>
          <a:p>
            <a:endParaRPr lang="en-US" dirty="0"/>
          </a:p>
        </p:txBody>
      </p:sp>
    </p:spTree>
    <p:extLst>
      <p:ext uri="{BB962C8B-B14F-4D97-AF65-F5344CB8AC3E}">
        <p14:creationId xmlns:p14="http://schemas.microsoft.com/office/powerpoint/2010/main" val="236671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778098"/>
          </a:xfrm>
        </p:spPr>
        <p:txBody>
          <a:bodyPr/>
          <a:lstStyle/>
          <a:p>
            <a:r>
              <a:rPr lang="hu-HU" sz="3200" b="1" dirty="0">
                <a:latin typeface="Times New Roman" panose="02020603050405020304" pitchFamily="18" charset="0"/>
                <a:cs typeface="Times New Roman" panose="02020603050405020304" pitchFamily="18" charset="0"/>
              </a:rPr>
              <a:t>Express </a:t>
            </a:r>
            <a:r>
              <a:rPr lang="hu-HU" sz="3200" b="1" dirty="0" err="1">
                <a:latin typeface="Times New Roman" panose="02020603050405020304" pitchFamily="18" charset="0"/>
                <a:cs typeface="Times New Roman" panose="02020603050405020304" pitchFamily="18" charset="0"/>
              </a:rPr>
              <a:t>trust</a:t>
            </a:r>
            <a:endParaRPr lang="en-US" sz="3200" b="1"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457200" y="980728"/>
            <a:ext cx="8229600" cy="5145435"/>
          </a:xfrm>
        </p:spPr>
        <p:txBody>
          <a:bodyPr>
            <a:normAutofit fontScale="92500" lnSpcReduction="10000"/>
          </a:bodyPr>
          <a:lstStyle/>
          <a:p>
            <a:pPr marL="0" indent="0">
              <a:buNone/>
            </a:pPr>
            <a:r>
              <a:rPr lang="hu-HU" sz="2400" dirty="0">
                <a:latin typeface="Times New Roman" panose="02020603050405020304" pitchFamily="18" charset="0"/>
                <a:cs typeface="Times New Roman" panose="02020603050405020304" pitchFamily="18" charset="0"/>
              </a:rPr>
              <a:t>Express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(szándékos, kifejezett bizalmi vagyonkezelés) az az eset, amikor a tulajdonos kifejezetten azzal a szándékkal ruházza át a vagyontárgyat a vagyonkezelőre, hogy a vagyonkezelő azt kezelje, vagy adja ki a kedvezményezett részére.</a:t>
            </a:r>
          </a:p>
          <a:p>
            <a:pPr marL="0" indent="0">
              <a:buNone/>
            </a:pPr>
            <a:r>
              <a:rPr lang="hu-HU" sz="2400" dirty="0">
                <a:latin typeface="Times New Roman" panose="02020603050405020304" pitchFamily="18" charset="0"/>
                <a:cs typeface="Times New Roman" panose="02020603050405020304" pitchFamily="18" charset="0"/>
              </a:rPr>
              <a:t>1. jótékonysági (</a:t>
            </a:r>
            <a:r>
              <a:rPr lang="hu-HU" sz="2400" dirty="0" err="1">
                <a:latin typeface="Times New Roman" panose="02020603050405020304" pitchFamily="18" charset="0"/>
                <a:cs typeface="Times New Roman" panose="02020603050405020304" pitchFamily="18" charset="0"/>
              </a:rPr>
              <a:t>charitable</a:t>
            </a:r>
            <a:r>
              <a:rPr lang="hu-HU" sz="2400" dirty="0">
                <a:latin typeface="Times New Roman" panose="02020603050405020304" pitchFamily="18" charset="0"/>
                <a:cs typeface="Times New Roman" panose="02020603050405020304" pitchFamily="18" charset="0"/>
              </a:rPr>
              <a:t>),</a:t>
            </a:r>
          </a:p>
          <a:p>
            <a:pPr marL="0" indent="0">
              <a:buNone/>
            </a:pPr>
            <a:r>
              <a:rPr lang="hu-HU" sz="2400" dirty="0">
                <a:latin typeface="Times New Roman" panose="02020603050405020304" pitchFamily="18" charset="0"/>
                <a:cs typeface="Times New Roman" panose="02020603050405020304" pitchFamily="18" charset="0"/>
              </a:rPr>
              <a:t>2. </a:t>
            </a:r>
            <a:r>
              <a:rPr lang="hu-HU" sz="2400" dirty="0" err="1">
                <a:latin typeface="Times New Roman" panose="02020603050405020304" pitchFamily="18" charset="0"/>
                <a:cs typeface="Times New Roman" panose="02020603050405020304" pitchFamily="18" charset="0"/>
              </a:rPr>
              <a:t>magántrust</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non-charitable</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private</a:t>
            </a:r>
            <a:r>
              <a:rPr lang="hu-HU" sz="2400" dirty="0">
                <a:latin typeface="Times New Roman" panose="02020603050405020304" pitchFamily="18" charset="0"/>
                <a:cs typeface="Times New Roman" panose="02020603050405020304" pitchFamily="18" charset="0"/>
              </a:rPr>
              <a:t>):</a:t>
            </a:r>
          </a:p>
          <a:p>
            <a:pPr marL="0" indent="0">
              <a:buNone/>
            </a:pPr>
            <a:r>
              <a:rPr lang="hu-HU" sz="2400" dirty="0">
                <a:latin typeface="Times New Roman" panose="02020603050405020304" pitchFamily="18" charset="0"/>
                <a:cs typeface="Times New Roman" panose="02020603050405020304" pitchFamily="18" charset="0"/>
              </a:rPr>
              <a:t>A) személyek javára rendelt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a:t>
            </a:r>
          </a:p>
          <a:p>
            <a:pPr marL="0" indent="0">
              <a:buNone/>
            </a:pPr>
            <a:r>
              <a:rPr lang="hu-HU" sz="2400" dirty="0">
                <a:latin typeface="Times New Roman" panose="02020603050405020304" pitchFamily="18" charset="0"/>
                <a:cs typeface="Times New Roman" panose="02020603050405020304" pitchFamily="18" charset="0"/>
              </a:rPr>
              <a:t>a) ún. </a:t>
            </a:r>
            <a:r>
              <a:rPr lang="hu-HU" sz="2400" dirty="0" err="1">
                <a:latin typeface="Times New Roman" panose="02020603050405020304" pitchFamily="18" charset="0"/>
                <a:cs typeface="Times New Roman" panose="02020603050405020304" pitchFamily="18" charset="0"/>
              </a:rPr>
              <a:t>Denley</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(a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kedvezményezettjei széles körben és előre meghatározatlan személyekből tevődnek össze),</a:t>
            </a:r>
          </a:p>
          <a:p>
            <a:pPr marL="0" indent="0">
              <a:buNone/>
            </a:pPr>
            <a:r>
              <a:rPr lang="hu-HU" sz="2400" dirty="0">
                <a:latin typeface="Times New Roman" panose="02020603050405020304" pitchFamily="18" charset="0"/>
                <a:cs typeface="Times New Roman" panose="02020603050405020304" pitchFamily="18" charset="0"/>
              </a:rPr>
              <a:t>b) </a:t>
            </a:r>
            <a:r>
              <a:rPr lang="hu-HU" sz="2400" b="1" dirty="0" err="1">
                <a:latin typeface="Times New Roman" panose="02020603050405020304" pitchFamily="18" charset="0"/>
                <a:cs typeface="Times New Roman" panose="02020603050405020304" pitchFamily="18" charset="0"/>
              </a:rPr>
              <a:t>Quistclose</a:t>
            </a:r>
            <a:r>
              <a:rPr lang="hu-HU" sz="2400" b="1" dirty="0">
                <a:latin typeface="Times New Roman" panose="02020603050405020304" pitchFamily="18" charset="0"/>
                <a:cs typeface="Times New Roman" panose="02020603050405020304" pitchFamily="18" charset="0"/>
              </a:rPr>
              <a:t> </a:t>
            </a:r>
            <a:r>
              <a:rPr lang="hu-HU" sz="2400" b="1" dirty="0" err="1">
                <a:latin typeface="Times New Roman" panose="02020603050405020304" pitchFamily="18" charset="0"/>
                <a:cs typeface="Times New Roman" panose="02020603050405020304" pitchFamily="18" charset="0"/>
              </a:rPr>
              <a:t>trust</a:t>
            </a:r>
            <a:r>
              <a:rPr lang="hu-HU" sz="2400" b="1" dirty="0">
                <a:latin typeface="Times New Roman" panose="02020603050405020304" pitchFamily="18" charset="0"/>
                <a:cs typeface="Times New Roman" panose="02020603050405020304" pitchFamily="18" charset="0"/>
              </a:rPr>
              <a:t> </a:t>
            </a:r>
            <a:r>
              <a:rPr lang="hu-HU" sz="2400" dirty="0">
                <a:latin typeface="Times New Roman" panose="02020603050405020304" pitchFamily="18" charset="0"/>
                <a:cs typeface="Times New Roman" panose="02020603050405020304" pitchFamily="18" charset="0"/>
              </a:rPr>
              <a:t>(meghatározott kifizetés céljából rendelt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a:t>
            </a:r>
          </a:p>
          <a:p>
            <a:pPr marL="0" indent="0">
              <a:buNone/>
            </a:pPr>
            <a:r>
              <a:rPr lang="hu-HU" sz="2400" dirty="0">
                <a:latin typeface="Times New Roman" panose="02020603050405020304" pitchFamily="18" charset="0"/>
                <a:cs typeface="Times New Roman" panose="02020603050405020304" pitchFamily="18" charset="0"/>
              </a:rPr>
              <a:t>c) kereskedelmi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(business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stb.).</a:t>
            </a:r>
          </a:p>
          <a:p>
            <a:pPr marL="0" indent="0">
              <a:buNone/>
            </a:pPr>
            <a:r>
              <a:rPr lang="hu-HU" sz="2400" dirty="0">
                <a:latin typeface="Times New Roman" panose="02020603050405020304" pitchFamily="18" charset="0"/>
                <a:cs typeface="Times New Roman" panose="02020603050405020304" pitchFamily="18" charset="0"/>
              </a:rPr>
              <a:t>B) célra rendelt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purpose</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a:t>
            </a:r>
          </a:p>
          <a:p>
            <a:pPr marL="0" indent="0">
              <a:buNone/>
            </a:pPr>
            <a:r>
              <a:rPr lang="hu-HU" sz="2400" dirty="0">
                <a:latin typeface="Times New Roman" panose="02020603050405020304" pitchFamily="18" charset="0"/>
                <a:cs typeface="Times New Roman" panose="02020603050405020304" pitchFamily="18" charset="0"/>
              </a:rPr>
              <a:t>a) tipikus (az angol jogban érvénytelen),</a:t>
            </a:r>
          </a:p>
          <a:p>
            <a:pPr marL="0" indent="0">
              <a:buNone/>
            </a:pPr>
            <a:r>
              <a:rPr lang="hu-HU" sz="2400" dirty="0">
                <a:latin typeface="Times New Roman" panose="02020603050405020304" pitchFamily="18" charset="0"/>
                <a:cs typeface="Times New Roman" panose="02020603050405020304" pitchFamily="18" charset="0"/>
              </a:rPr>
              <a:t>b) kétséges (síremlékek, állatok érdekében).</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7567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Express </a:t>
            </a:r>
            <a:r>
              <a:rPr lang="hu-HU" dirty="0" err="1"/>
              <a:t>trust</a:t>
            </a:r>
            <a:r>
              <a:rPr lang="hu-HU" dirty="0"/>
              <a:t>: Példa:</a:t>
            </a:r>
            <a:endParaRPr lang="en-US" dirty="0"/>
          </a:p>
        </p:txBody>
      </p:sp>
      <p:sp>
        <p:nvSpPr>
          <p:cNvPr id="3" name="Tartalom helye 2"/>
          <p:cNvSpPr>
            <a:spLocks noGrp="1"/>
          </p:cNvSpPr>
          <p:nvPr>
            <p:ph idx="1"/>
          </p:nvPr>
        </p:nvSpPr>
        <p:spPr/>
        <p:txBody>
          <a:bodyPr/>
          <a:lstStyle/>
          <a:p>
            <a:pPr marL="0" indent="0" algn="just">
              <a:buNone/>
            </a:pPr>
            <a:r>
              <a:rPr lang="hu-HU" sz="2400" dirty="0">
                <a:latin typeface="Times New Roman" panose="02020603050405020304" pitchFamily="18" charset="0"/>
                <a:cs typeface="Times New Roman" panose="02020603050405020304" pitchFamily="18" charset="0"/>
              </a:rPr>
              <a:t>B egy részvénytársaságban meglévő valamennyi részvényét azért ruházza át a vagyonkezelőre, hogy a vagyonkezelő a részvényesi jogok alapján kapott osztalékot B értelmi fogyatékkal élő lánya érdekében használja fel. A B lánya által fel nem használt osztalékot újra be kell fektetni és B lánya halála esetén a fennmaradó részvényeket és befektetéseket B többi gyermeke részére kell kiadni. Ilyen esetben </a:t>
            </a:r>
            <a:r>
              <a:rPr lang="hu-HU" sz="2400" dirty="0" err="1">
                <a:latin typeface="Times New Roman" panose="02020603050405020304" pitchFamily="18" charset="0"/>
                <a:cs typeface="Times New Roman" panose="02020603050405020304" pitchFamily="18" charset="0"/>
              </a:rPr>
              <a:t>express</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trustról</a:t>
            </a:r>
            <a:r>
              <a:rPr lang="hu-HU" sz="2400" dirty="0">
                <a:latin typeface="Times New Roman" panose="02020603050405020304" pitchFamily="18" charset="0"/>
                <a:cs typeface="Times New Roman" panose="02020603050405020304" pitchFamily="18" charset="0"/>
              </a:rPr>
              <a:t> van szó, amelyben B a vagyonrendelő, B lánya a kedvezményezett, míg B többi gyermekei ún. végső kedvezményezettek (</a:t>
            </a:r>
            <a:r>
              <a:rPr lang="hu-HU" sz="2400" dirty="0" err="1">
                <a:latin typeface="Times New Roman" panose="02020603050405020304" pitchFamily="18" charset="0"/>
                <a:cs typeface="Times New Roman" panose="02020603050405020304" pitchFamily="18" charset="0"/>
              </a:rPr>
              <a:t>remainder</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beneficiaries</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capital</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beneficiaries</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remaindermen</a:t>
            </a:r>
            <a:r>
              <a:rPr lang="hu-HU" sz="2400" dirty="0">
                <a:latin typeface="Times New Roman" panose="02020603050405020304" pitchFamily="18" charset="0"/>
                <a:cs typeface="Times New Roman" panose="02020603050405020304" pitchFamily="18" charset="0"/>
              </a:rPr>
              <a:t>) lesznek.</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7263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stretch>
            <a:fillRect t="-1000" b="-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28650" y="317683"/>
            <a:ext cx="5906374" cy="547482"/>
          </a:xfrm>
        </p:spPr>
        <p:txBody>
          <a:bodyPr>
            <a:normAutofit/>
          </a:bodyPr>
          <a:lstStyle/>
          <a:p>
            <a:pPr>
              <a:lnSpc>
                <a:spcPct val="70000"/>
              </a:lnSpc>
            </a:pPr>
            <a:r>
              <a:rPr lang="hu-HU" sz="3400" dirty="0">
                <a:solidFill>
                  <a:srgbClr val="000000"/>
                </a:solidFill>
                <a:latin typeface="Times New Roman"/>
              </a:rPr>
              <a:t>A kereskedelmi </a:t>
            </a:r>
            <a:r>
              <a:rPr lang="hu-HU" sz="3400" dirty="0" err="1">
                <a:solidFill>
                  <a:srgbClr val="000000"/>
                </a:solidFill>
                <a:latin typeface="Times New Roman"/>
              </a:rPr>
              <a:t>trust</a:t>
            </a:r>
            <a:endParaRPr lang="en-US" sz="3400" dirty="0">
              <a:solidFill>
                <a:srgbClr val="000000"/>
              </a:solidFill>
              <a:latin typeface="Times New Roman"/>
            </a:endParaRPr>
          </a:p>
        </p:txBody>
      </p:sp>
      <p:sp>
        <p:nvSpPr>
          <p:cNvPr id="3" name="Tartalom helye 2"/>
          <p:cNvSpPr>
            <a:spLocks noGrp="1"/>
          </p:cNvSpPr>
          <p:nvPr>
            <p:ph idx="1"/>
          </p:nvPr>
        </p:nvSpPr>
        <p:spPr>
          <a:xfrm>
            <a:off x="415255" y="866087"/>
            <a:ext cx="8229600" cy="1969391"/>
          </a:xfrm>
        </p:spPr>
        <p:txBody>
          <a:bodyPr>
            <a:normAutofit fontScale="62500" lnSpcReduction="20000"/>
          </a:bodyPr>
          <a:lstStyle/>
          <a:p>
            <a:pPr algn="just"/>
            <a:r>
              <a:rPr lang="hu-HU" sz="2400" dirty="0">
                <a:latin typeface="Times New Roman" panose="02020603050405020304" pitchFamily="18" charset="0"/>
                <a:cs typeface="Times New Roman" panose="02020603050405020304" pitchFamily="18" charset="0"/>
              </a:rPr>
              <a:t>A </a:t>
            </a:r>
            <a:r>
              <a:rPr lang="hu-HU" sz="2400" dirty="0" err="1">
                <a:latin typeface="Times New Roman" panose="02020603050405020304" pitchFamily="18" charset="0"/>
                <a:cs typeface="Times New Roman" panose="02020603050405020304" pitchFamily="18" charset="0"/>
              </a:rPr>
              <a:t>keresekedelmi</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trustokat</a:t>
            </a:r>
            <a:r>
              <a:rPr lang="hu-HU" sz="2400" dirty="0">
                <a:latin typeface="Times New Roman" panose="02020603050405020304" pitchFamily="18" charset="0"/>
                <a:cs typeface="Times New Roman" panose="02020603050405020304" pitchFamily="18" charset="0"/>
              </a:rPr>
              <a:t> meg kell különböztetni az ingyenes </a:t>
            </a:r>
            <a:r>
              <a:rPr lang="hu-HU" sz="2400" dirty="0" err="1">
                <a:latin typeface="Times New Roman" panose="02020603050405020304" pitchFamily="18" charset="0"/>
                <a:cs typeface="Times New Roman" panose="02020603050405020304" pitchFamily="18" charset="0"/>
              </a:rPr>
              <a:t>trustoktól</a:t>
            </a:r>
            <a:r>
              <a:rPr lang="hu-HU" sz="2400" dirty="0">
                <a:latin typeface="Times New Roman" panose="02020603050405020304" pitchFamily="18" charset="0"/>
                <a:cs typeface="Times New Roman" panose="02020603050405020304" pitchFamily="18" charset="0"/>
              </a:rPr>
              <a:t>. A kereskedelmi </a:t>
            </a:r>
            <a:r>
              <a:rPr lang="hu-HU" sz="2400" dirty="0" err="1">
                <a:latin typeface="Times New Roman" panose="02020603050405020304" pitchFamily="18" charset="0"/>
                <a:cs typeface="Times New Roman" panose="02020603050405020304" pitchFamily="18" charset="0"/>
              </a:rPr>
              <a:t>trustok</a:t>
            </a:r>
            <a:r>
              <a:rPr lang="hu-HU" sz="2400" dirty="0">
                <a:latin typeface="Times New Roman" panose="02020603050405020304" pitchFamily="18" charset="0"/>
                <a:cs typeface="Times New Roman" panose="02020603050405020304" pitchFamily="18" charset="0"/>
              </a:rPr>
              <a:t> esetében a vagyonrendelőnek alapvetően gazdasági érdekeltsége van a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működésében, ellenértéket kap vagy várományosa a vagyon jövőbeni átruházásának.  </a:t>
            </a:r>
          </a:p>
          <a:p>
            <a:pPr algn="just"/>
            <a:r>
              <a:rPr lang="hu-HU" sz="2400" dirty="0">
                <a:latin typeface="Times New Roman" panose="02020603050405020304" pitchFamily="18" charset="0"/>
                <a:cs typeface="Times New Roman" panose="02020603050405020304" pitchFamily="18" charset="0"/>
              </a:rPr>
              <a:t>A kereskedelmi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esetében gyakran alkalmazott forma az </a:t>
            </a:r>
            <a:r>
              <a:rPr lang="hu-HU" sz="2400" dirty="0" err="1">
                <a:latin typeface="Times New Roman" panose="02020603050405020304" pitchFamily="18" charset="0"/>
                <a:cs typeface="Times New Roman" panose="02020603050405020304" pitchFamily="18" charset="0"/>
              </a:rPr>
              <a:t>SPV</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special</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purpose</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vehicle</a:t>
            </a:r>
            <a:r>
              <a:rPr lang="hu-HU" sz="2400" dirty="0">
                <a:latin typeface="Times New Roman" panose="02020603050405020304" pitchFamily="18" charset="0"/>
                <a:cs typeface="Times New Roman" panose="02020603050405020304" pitchFamily="18" charset="0"/>
              </a:rPr>
              <a:t>). Ebben az esetben gazdasági társaságok vagyont ruháznak át az </a:t>
            </a:r>
            <a:r>
              <a:rPr lang="hu-HU" sz="2400" dirty="0" err="1">
                <a:latin typeface="Times New Roman" panose="02020603050405020304" pitchFamily="18" charset="0"/>
                <a:cs typeface="Times New Roman" panose="02020603050405020304" pitchFamily="18" charset="0"/>
              </a:rPr>
              <a:t>SPV</a:t>
            </a:r>
            <a:r>
              <a:rPr lang="hu-HU" sz="2400" dirty="0">
                <a:latin typeface="Times New Roman" panose="02020603050405020304" pitchFamily="18" charset="0"/>
                <a:cs typeface="Times New Roman" panose="02020603050405020304" pitchFamily="18" charset="0"/>
              </a:rPr>
              <a:t> részére, amely ily módon kikerül a cég vagyonából és fizetésképtelensége esetére a hitelezők számára nem lesz hozzáférhető. Az </a:t>
            </a:r>
            <a:r>
              <a:rPr lang="hu-HU" sz="2400" dirty="0" err="1">
                <a:latin typeface="Times New Roman" panose="02020603050405020304" pitchFamily="18" charset="0"/>
                <a:cs typeface="Times New Roman" panose="02020603050405020304" pitchFamily="18" charset="0"/>
              </a:rPr>
              <a:t>SPV</a:t>
            </a:r>
            <a:r>
              <a:rPr lang="hu-HU" sz="2400" dirty="0">
                <a:latin typeface="Times New Roman" panose="02020603050405020304" pitchFamily="18" charset="0"/>
                <a:cs typeface="Times New Roman" panose="02020603050405020304" pitchFamily="18" charset="0"/>
              </a:rPr>
              <a:t> értékpapír kibocsátásával vagy kölcsön felvételével forrást gyűjt a pénzügyi piacon és abból fizeti ki a vagyonrendelő által átruházott vagyon ellenértékét. </a:t>
            </a:r>
          </a:p>
          <a:p>
            <a:pPr algn="just"/>
            <a:r>
              <a:rPr lang="hu-HU" sz="2400" dirty="0">
                <a:latin typeface="Times New Roman" panose="02020603050405020304" pitchFamily="18" charset="0"/>
                <a:cs typeface="Times New Roman" panose="02020603050405020304" pitchFamily="18" charset="0"/>
              </a:rPr>
              <a:t>Az </a:t>
            </a:r>
            <a:r>
              <a:rPr lang="hu-HU" sz="2400" dirty="0" err="1">
                <a:latin typeface="Times New Roman" panose="02020603050405020304" pitchFamily="18" charset="0"/>
                <a:cs typeface="Times New Roman" panose="02020603050405020304" pitchFamily="18" charset="0"/>
              </a:rPr>
              <a:t>SPV</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trustigazolásokat</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certificates</a:t>
            </a:r>
            <a:r>
              <a:rPr lang="hu-HU" sz="2400" dirty="0">
                <a:latin typeface="Times New Roman" panose="02020603050405020304" pitchFamily="18" charset="0"/>
                <a:cs typeface="Times New Roman" panose="02020603050405020304" pitchFamily="18" charset="0"/>
              </a:rPr>
              <a:t>) ad a befektetők részére. </a:t>
            </a:r>
            <a:endParaRPr lang="en-US" sz="2400" dirty="0">
              <a:latin typeface="Times New Roman" panose="02020603050405020304" pitchFamily="18" charset="0"/>
              <a:cs typeface="Times New Roman" panose="02020603050405020304" pitchFamily="18" charset="0"/>
            </a:endParaRPr>
          </a:p>
        </p:txBody>
      </p:sp>
      <p:sp>
        <p:nvSpPr>
          <p:cNvPr id="4" name="Cím 1">
            <a:extLst>
              <a:ext uri="{FF2B5EF4-FFF2-40B4-BE49-F238E27FC236}">
                <a16:creationId xmlns:a16="http://schemas.microsoft.com/office/drawing/2014/main" id="{6C04E372-C739-49D7-BB7E-5A79F1ED9F20}"/>
              </a:ext>
            </a:extLst>
          </p:cNvPr>
          <p:cNvSpPr txBox="1">
            <a:spLocks/>
          </p:cNvSpPr>
          <p:nvPr/>
        </p:nvSpPr>
        <p:spPr>
          <a:xfrm>
            <a:off x="628650" y="2836400"/>
            <a:ext cx="7886700" cy="45520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dirty="0">
                <a:solidFill>
                  <a:srgbClr val="000000"/>
                </a:solidFill>
                <a:latin typeface="Times New Roman"/>
                <a:ea typeface="Calibri"/>
              </a:rPr>
              <a:t>Az </a:t>
            </a:r>
            <a:r>
              <a:rPr lang="hu-HU" dirty="0" err="1">
                <a:solidFill>
                  <a:srgbClr val="000000"/>
                </a:solidFill>
                <a:latin typeface="Times New Roman"/>
                <a:ea typeface="Calibri"/>
              </a:rPr>
              <a:t>investment</a:t>
            </a:r>
            <a:r>
              <a:rPr lang="hu-HU" dirty="0">
                <a:solidFill>
                  <a:srgbClr val="000000"/>
                </a:solidFill>
                <a:latin typeface="Times New Roman"/>
                <a:ea typeface="Calibri"/>
              </a:rPr>
              <a:t> </a:t>
            </a:r>
            <a:r>
              <a:rPr lang="hu-HU" dirty="0" err="1">
                <a:solidFill>
                  <a:srgbClr val="000000"/>
                </a:solidFill>
                <a:latin typeface="Times New Roman"/>
                <a:ea typeface="Calibri"/>
              </a:rPr>
              <a:t>trust</a:t>
            </a:r>
            <a:endParaRPr lang="en-US" dirty="0"/>
          </a:p>
        </p:txBody>
      </p:sp>
      <p:sp>
        <p:nvSpPr>
          <p:cNvPr id="5" name="Tartalom helye 2">
            <a:extLst>
              <a:ext uri="{FF2B5EF4-FFF2-40B4-BE49-F238E27FC236}">
                <a16:creationId xmlns:a16="http://schemas.microsoft.com/office/drawing/2014/main" id="{11F443C6-C031-49C7-8BC8-26A8B6A134FC}"/>
              </a:ext>
            </a:extLst>
          </p:cNvPr>
          <p:cNvSpPr txBox="1">
            <a:spLocks/>
          </p:cNvSpPr>
          <p:nvPr/>
        </p:nvSpPr>
        <p:spPr>
          <a:xfrm>
            <a:off x="415255" y="3383882"/>
            <a:ext cx="8229600" cy="347411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hu-HU" sz="2400" dirty="0">
                <a:latin typeface="Times New Roman" panose="02020603050405020304" pitchFamily="18" charset="0"/>
                <a:cs typeface="Times New Roman" panose="02020603050405020304" pitchFamily="18" charset="0"/>
              </a:rPr>
              <a:t>A befektetési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esetében a befektetők értékpapírjaikat egy szervezet kezelésére bízzák. (Skót eredetű, és azért alakult ki, mert az 1840-es években az angol tőkések a vagyonukat külföldre, elsősorban az Amerikai Egyesült Államokba vitték és fektették be magas kamatozású értékpapírokba.) </a:t>
            </a:r>
          </a:p>
          <a:p>
            <a:pPr algn="just"/>
            <a:r>
              <a:rPr lang="hu-HU" sz="2400" dirty="0">
                <a:latin typeface="Times New Roman" panose="02020603050405020304" pitchFamily="18" charset="0"/>
                <a:cs typeface="Times New Roman" panose="02020603050405020304" pitchFamily="18" charset="0"/>
              </a:rPr>
              <a:t>Ismert a biztosítási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insurance</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esete is, amelyek esetében biztosítási kötvény kezelése, vásárlása képezi a vagyonkezelő kötelezettségét, amely elsősorban a vagyonrendelő hozzátartozói vagy az adott üzleti tevékenység védelmét szolgálja.</a:t>
            </a:r>
          </a:p>
          <a:p>
            <a:pPr lvl="0" algn="just"/>
            <a:r>
              <a:rPr lang="hu-HU" sz="2400" dirty="0">
                <a:latin typeface="Times New Roman" panose="02020603050405020304" pitchFamily="18" charset="0"/>
                <a:cs typeface="Times New Roman" panose="02020603050405020304" pitchFamily="18" charset="0"/>
              </a:rPr>
              <a:t>A </a:t>
            </a:r>
            <a:r>
              <a:rPr lang="hu-HU" sz="2400" dirty="0" err="1">
                <a:latin typeface="Times New Roman" panose="02020603050405020304" pitchFamily="18" charset="0"/>
                <a:cs typeface="Times New Roman" panose="02020603050405020304" pitchFamily="18" charset="0"/>
              </a:rPr>
              <a:t>liquidation</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célja az, hogy a fizetésképtelen személy vagyonát a vagyonkezelő a hitelezői követelések kielégítése érdekében kezelje, és lehetőség szerint a hitelezőkkel kötött megállapodások alapján helyreállítsa a fizetőképességet. </a:t>
            </a:r>
          </a:p>
          <a:p>
            <a:pPr lvl="0" algn="just"/>
            <a:r>
              <a:rPr lang="hu-HU" sz="2400" dirty="0">
                <a:solidFill>
                  <a:srgbClr val="000000"/>
                </a:solidFill>
                <a:latin typeface="Times New Roman" panose="02020603050405020304" pitchFamily="18" charset="0"/>
                <a:cs typeface="Times New Roman" panose="02020603050405020304" pitchFamily="18" charset="0"/>
              </a:rPr>
              <a:t>Az ingatlanbefektetési </a:t>
            </a:r>
            <a:r>
              <a:rPr lang="hu-HU" sz="2400" dirty="0" err="1">
                <a:solidFill>
                  <a:srgbClr val="000000"/>
                </a:solidFill>
                <a:latin typeface="Times New Roman" panose="02020603050405020304" pitchFamily="18" charset="0"/>
                <a:cs typeface="Times New Roman" panose="02020603050405020304" pitchFamily="18" charset="0"/>
              </a:rPr>
              <a:t>trust</a:t>
            </a:r>
            <a:r>
              <a:rPr lang="hu-HU" sz="2400" dirty="0">
                <a:solidFill>
                  <a:srgbClr val="000000"/>
                </a:solidFill>
                <a:latin typeface="Times New Roman" panose="02020603050405020304" pitchFamily="18" charset="0"/>
                <a:cs typeface="Times New Roman" panose="02020603050405020304" pitchFamily="18" charset="0"/>
              </a:rPr>
              <a:t> (</a:t>
            </a:r>
            <a:r>
              <a:rPr lang="hu-HU" sz="2400" dirty="0" err="1">
                <a:solidFill>
                  <a:srgbClr val="000000"/>
                </a:solidFill>
                <a:latin typeface="Times New Roman" panose="02020603050405020304" pitchFamily="18" charset="0"/>
                <a:cs typeface="Times New Roman" panose="02020603050405020304" pitchFamily="18" charset="0"/>
              </a:rPr>
              <a:t>real</a:t>
            </a:r>
            <a:r>
              <a:rPr lang="hu-HU" sz="2400" dirty="0">
                <a:solidFill>
                  <a:srgbClr val="000000"/>
                </a:solidFill>
                <a:latin typeface="Times New Roman" panose="02020603050405020304" pitchFamily="18" charset="0"/>
                <a:cs typeface="Times New Roman" panose="02020603050405020304" pitchFamily="18" charset="0"/>
              </a:rPr>
              <a:t> </a:t>
            </a:r>
            <a:r>
              <a:rPr lang="hu-HU" sz="2400" dirty="0" err="1">
                <a:solidFill>
                  <a:srgbClr val="000000"/>
                </a:solidFill>
                <a:latin typeface="Times New Roman" panose="02020603050405020304" pitchFamily="18" charset="0"/>
                <a:cs typeface="Times New Roman" panose="02020603050405020304" pitchFamily="18" charset="0"/>
              </a:rPr>
              <a:t>estate</a:t>
            </a:r>
            <a:r>
              <a:rPr lang="hu-HU" sz="2400" dirty="0">
                <a:solidFill>
                  <a:srgbClr val="000000"/>
                </a:solidFill>
                <a:latin typeface="Times New Roman" panose="02020603050405020304" pitchFamily="18" charset="0"/>
                <a:cs typeface="Times New Roman" panose="02020603050405020304" pitchFamily="18" charset="0"/>
              </a:rPr>
              <a:t> </a:t>
            </a:r>
            <a:r>
              <a:rPr lang="hu-HU" sz="2400" dirty="0" err="1">
                <a:solidFill>
                  <a:srgbClr val="000000"/>
                </a:solidFill>
                <a:latin typeface="Times New Roman" panose="02020603050405020304" pitchFamily="18" charset="0"/>
                <a:cs typeface="Times New Roman" panose="02020603050405020304" pitchFamily="18" charset="0"/>
              </a:rPr>
              <a:t>investment</a:t>
            </a:r>
            <a:r>
              <a:rPr lang="hu-HU" sz="2400" dirty="0">
                <a:solidFill>
                  <a:srgbClr val="000000"/>
                </a:solidFill>
                <a:latin typeface="Times New Roman" panose="02020603050405020304" pitchFamily="18" charset="0"/>
                <a:cs typeface="Times New Roman" panose="02020603050405020304" pitchFamily="18" charset="0"/>
              </a:rPr>
              <a:t> </a:t>
            </a:r>
            <a:r>
              <a:rPr lang="hu-HU" sz="2400" dirty="0" err="1">
                <a:solidFill>
                  <a:srgbClr val="000000"/>
                </a:solidFill>
                <a:latin typeface="Times New Roman" panose="02020603050405020304" pitchFamily="18" charset="0"/>
                <a:cs typeface="Times New Roman" panose="02020603050405020304" pitchFamily="18" charset="0"/>
              </a:rPr>
              <a:t>trust</a:t>
            </a:r>
            <a:r>
              <a:rPr lang="hu-HU" sz="2400" dirty="0">
                <a:solidFill>
                  <a:srgbClr val="000000"/>
                </a:solidFill>
                <a:latin typeface="Times New Roman" panose="02020603050405020304" pitchFamily="18" charset="0"/>
                <a:cs typeface="Times New Roman" panose="02020603050405020304" pitchFamily="18" charset="0"/>
              </a:rPr>
              <a:t>, REIT) az 1960-as években kialakult jogi konstrukció, amely mint egy SPV működik ingatlanbefektetések megvalósítása során. </a:t>
            </a:r>
          </a:p>
          <a:p>
            <a:pPr lvl="0" algn="just"/>
            <a:r>
              <a:rPr lang="hu-HU" sz="2400" dirty="0">
                <a:solidFill>
                  <a:srgbClr val="000000"/>
                </a:solidFill>
                <a:latin typeface="Times New Roman" panose="02020603050405020304" pitchFamily="18" charset="0"/>
                <a:cs typeface="Times New Roman" panose="02020603050405020304" pitchFamily="18" charset="0"/>
              </a:rPr>
              <a:t>A pénzügyi eszközök </a:t>
            </a:r>
            <a:r>
              <a:rPr lang="hu-HU" sz="2400" dirty="0" err="1">
                <a:solidFill>
                  <a:srgbClr val="000000"/>
                </a:solidFill>
                <a:latin typeface="Times New Roman" panose="02020603050405020304" pitchFamily="18" charset="0"/>
                <a:cs typeface="Times New Roman" panose="02020603050405020304" pitchFamily="18" charset="0"/>
              </a:rPr>
              <a:t>értékpapírosítási</a:t>
            </a:r>
            <a:r>
              <a:rPr lang="hu-HU" sz="2400" dirty="0">
                <a:solidFill>
                  <a:srgbClr val="000000"/>
                </a:solidFill>
                <a:latin typeface="Times New Roman" panose="02020603050405020304" pitchFamily="18" charset="0"/>
                <a:cs typeface="Times New Roman" panose="02020603050405020304" pitchFamily="18" charset="0"/>
              </a:rPr>
              <a:t> befektetésére létrejött </a:t>
            </a:r>
            <a:r>
              <a:rPr lang="hu-HU" sz="2400" dirty="0" err="1">
                <a:solidFill>
                  <a:srgbClr val="000000"/>
                </a:solidFill>
                <a:latin typeface="Times New Roman" panose="02020603050405020304" pitchFamily="18" charset="0"/>
                <a:cs typeface="Times New Roman" panose="02020603050405020304" pitchFamily="18" charset="0"/>
              </a:rPr>
              <a:t>trust</a:t>
            </a:r>
            <a:r>
              <a:rPr lang="hu-HU" sz="2400" dirty="0">
                <a:solidFill>
                  <a:srgbClr val="000000"/>
                </a:solidFill>
                <a:latin typeface="Times New Roman" panose="02020603050405020304" pitchFamily="18" charset="0"/>
                <a:cs typeface="Times New Roman" panose="02020603050405020304" pitchFamily="18" charset="0"/>
              </a:rPr>
              <a:t> (</a:t>
            </a:r>
            <a:r>
              <a:rPr lang="hu-HU" sz="2400" dirty="0" err="1">
                <a:solidFill>
                  <a:srgbClr val="000000"/>
                </a:solidFill>
                <a:latin typeface="Times New Roman" panose="02020603050405020304" pitchFamily="18" charset="0"/>
                <a:cs typeface="Times New Roman" panose="02020603050405020304" pitchFamily="18" charset="0"/>
              </a:rPr>
              <a:t>financial</a:t>
            </a:r>
            <a:r>
              <a:rPr lang="hu-HU" sz="2400" dirty="0">
                <a:solidFill>
                  <a:srgbClr val="000000"/>
                </a:solidFill>
                <a:latin typeface="Times New Roman" panose="02020603050405020304" pitchFamily="18" charset="0"/>
                <a:cs typeface="Times New Roman" panose="02020603050405020304" pitchFamily="18" charset="0"/>
              </a:rPr>
              <a:t> </a:t>
            </a:r>
            <a:r>
              <a:rPr lang="hu-HU" sz="2400" dirty="0" err="1">
                <a:solidFill>
                  <a:srgbClr val="000000"/>
                </a:solidFill>
                <a:latin typeface="Times New Roman" panose="02020603050405020304" pitchFamily="18" charset="0"/>
                <a:cs typeface="Times New Roman" panose="02020603050405020304" pitchFamily="18" charset="0"/>
              </a:rPr>
              <a:t>assets</a:t>
            </a:r>
            <a:r>
              <a:rPr lang="hu-HU" sz="2400" dirty="0">
                <a:solidFill>
                  <a:srgbClr val="000000"/>
                </a:solidFill>
                <a:latin typeface="Times New Roman" panose="02020603050405020304" pitchFamily="18" charset="0"/>
                <a:cs typeface="Times New Roman" panose="02020603050405020304" pitchFamily="18" charset="0"/>
              </a:rPr>
              <a:t> </a:t>
            </a:r>
            <a:r>
              <a:rPr lang="hu-HU" sz="2400" dirty="0" err="1">
                <a:solidFill>
                  <a:srgbClr val="000000"/>
                </a:solidFill>
                <a:latin typeface="Times New Roman" panose="02020603050405020304" pitchFamily="18" charset="0"/>
                <a:cs typeface="Times New Roman" panose="02020603050405020304" pitchFamily="18" charset="0"/>
              </a:rPr>
              <a:t>securization</a:t>
            </a:r>
            <a:r>
              <a:rPr lang="hu-HU" sz="2400" dirty="0">
                <a:solidFill>
                  <a:srgbClr val="000000"/>
                </a:solidFill>
                <a:latin typeface="Times New Roman" panose="02020603050405020304" pitchFamily="18" charset="0"/>
                <a:cs typeface="Times New Roman" panose="02020603050405020304" pitchFamily="18" charset="0"/>
              </a:rPr>
              <a:t> </a:t>
            </a:r>
            <a:r>
              <a:rPr lang="hu-HU" sz="2400" dirty="0" err="1">
                <a:solidFill>
                  <a:srgbClr val="000000"/>
                </a:solidFill>
                <a:latin typeface="Times New Roman" panose="02020603050405020304" pitchFamily="18" charset="0"/>
                <a:cs typeface="Times New Roman" panose="02020603050405020304" pitchFamily="18" charset="0"/>
              </a:rPr>
              <a:t>investment</a:t>
            </a:r>
            <a:r>
              <a:rPr lang="hu-HU" sz="2400" dirty="0">
                <a:solidFill>
                  <a:srgbClr val="000000"/>
                </a:solidFill>
                <a:latin typeface="Times New Roman" panose="02020603050405020304" pitchFamily="18" charset="0"/>
                <a:cs typeface="Times New Roman" panose="02020603050405020304" pitchFamily="18" charset="0"/>
              </a:rPr>
              <a:t> </a:t>
            </a:r>
            <a:r>
              <a:rPr lang="hu-HU" sz="2400" dirty="0" err="1">
                <a:solidFill>
                  <a:srgbClr val="000000"/>
                </a:solidFill>
                <a:latin typeface="Times New Roman" panose="02020603050405020304" pitchFamily="18" charset="0"/>
                <a:cs typeface="Times New Roman" panose="02020603050405020304" pitchFamily="18" charset="0"/>
              </a:rPr>
              <a:t>trust</a:t>
            </a:r>
            <a:r>
              <a:rPr lang="hu-HU" sz="2400" dirty="0">
                <a:solidFill>
                  <a:srgbClr val="000000"/>
                </a:solidFill>
                <a:latin typeface="Times New Roman" panose="02020603050405020304" pitchFamily="18" charset="0"/>
                <a:cs typeface="Times New Roman" panose="02020603050405020304" pitchFamily="18" charset="0"/>
              </a:rPr>
              <a:t>) elsősorban ingatlan-jelzálog befektetési célokat szolgál. </a:t>
            </a:r>
          </a:p>
          <a:p>
            <a:pPr algn="just"/>
            <a:endParaRPr lang="hu-H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801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stretch>
            <a:fillRect t="-1000" b="-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57200" y="301190"/>
            <a:ext cx="6077824" cy="864096"/>
          </a:xfrm>
        </p:spPr>
        <p:txBody>
          <a:bodyPr/>
          <a:lstStyle/>
          <a:p>
            <a:r>
              <a:rPr lang="hu-HU" sz="2800" b="1" dirty="0" err="1">
                <a:latin typeface="Times New Roman" panose="02020603050405020304" pitchFamily="18" charset="0"/>
                <a:cs typeface="Times New Roman" panose="02020603050405020304" pitchFamily="18" charset="0"/>
              </a:rPr>
              <a:t>Quistclose</a:t>
            </a:r>
            <a:r>
              <a:rPr lang="hu-HU" sz="2800" b="1" dirty="0">
                <a:latin typeface="Times New Roman" panose="02020603050405020304" pitchFamily="18" charset="0"/>
                <a:cs typeface="Times New Roman" panose="02020603050405020304" pitchFamily="18" charset="0"/>
              </a:rPr>
              <a:t> </a:t>
            </a:r>
            <a:r>
              <a:rPr lang="hu-HU" sz="2800" b="1" dirty="0" err="1">
                <a:latin typeface="Times New Roman" panose="02020603050405020304" pitchFamily="18" charset="0"/>
                <a:cs typeface="Times New Roman" panose="02020603050405020304" pitchFamily="18" charset="0"/>
              </a:rPr>
              <a:t>trust</a:t>
            </a:r>
            <a:r>
              <a:rPr lang="hu-HU" sz="2800" b="1" dirty="0">
                <a:latin typeface="Times New Roman" panose="02020603050405020304" pitchFamily="18" charset="0"/>
                <a:cs typeface="Times New Roman" panose="02020603050405020304" pitchFamily="18" charset="0"/>
              </a:rPr>
              <a:t> - tényállás</a:t>
            </a:r>
            <a:endParaRPr lang="en-US" sz="2800" b="1"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457200" y="1559568"/>
            <a:ext cx="8229600" cy="5145435"/>
          </a:xfrm>
        </p:spPr>
        <p:txBody>
          <a:bodyPr>
            <a:normAutofit lnSpcReduction="10000"/>
          </a:bodyPr>
          <a:lstStyle/>
          <a:p>
            <a:pPr marL="0" indent="0" algn="just">
              <a:buNone/>
            </a:pPr>
            <a:r>
              <a:rPr lang="hu-HU" sz="2400" dirty="0">
                <a:latin typeface="Times New Roman" panose="02020603050405020304" pitchFamily="18" charset="0"/>
                <a:cs typeface="Times New Roman" panose="02020603050405020304" pitchFamily="18" charset="0"/>
              </a:rPr>
              <a:t>A </a:t>
            </a:r>
            <a:r>
              <a:rPr lang="hu-HU" sz="2400" dirty="0" err="1">
                <a:latin typeface="Times New Roman" panose="02020603050405020304" pitchFamily="18" charset="0"/>
                <a:cs typeface="Times New Roman" panose="02020603050405020304" pitchFamily="18" charset="0"/>
              </a:rPr>
              <a:t>Rolls</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Razor</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Ltd</a:t>
            </a:r>
            <a:r>
              <a:rPr lang="hu-HU" sz="2400" dirty="0">
                <a:latin typeface="Times New Roman" panose="02020603050405020304" pitchFamily="18" charset="0"/>
                <a:cs typeface="Times New Roman" panose="02020603050405020304" pitchFamily="18" charset="0"/>
              </a:rPr>
              <a:t> pénzügyi nehézségekkel küzdött, tartozásai álltak fenn a </a:t>
            </a:r>
            <a:r>
              <a:rPr lang="hu-HU" sz="2400" dirty="0" err="1">
                <a:latin typeface="Times New Roman" panose="02020603050405020304" pitchFamily="18" charset="0"/>
                <a:cs typeface="Times New Roman" panose="02020603050405020304" pitchFamily="18" charset="0"/>
              </a:rPr>
              <a:t>Barclays</a:t>
            </a:r>
            <a:r>
              <a:rPr lang="hu-HU" sz="2400" dirty="0">
                <a:latin typeface="Times New Roman" panose="02020603050405020304" pitchFamily="18" charset="0"/>
                <a:cs typeface="Times New Roman" panose="02020603050405020304" pitchFamily="18" charset="0"/>
              </a:rPr>
              <a:t> Bank irányában és a részvényesei részére is osztalék kifizetésére vállalt kötelezettséget. </a:t>
            </a:r>
          </a:p>
          <a:p>
            <a:pPr marL="0" indent="0" algn="just">
              <a:buNone/>
            </a:pPr>
            <a:r>
              <a:rPr lang="hu-HU" sz="2400" dirty="0">
                <a:latin typeface="Times New Roman" panose="02020603050405020304" pitchFamily="18" charset="0"/>
                <a:cs typeface="Times New Roman" panose="02020603050405020304" pitchFamily="18" charset="0"/>
              </a:rPr>
              <a:t>A </a:t>
            </a:r>
            <a:r>
              <a:rPr lang="hu-HU" sz="2400" dirty="0" err="1">
                <a:latin typeface="Times New Roman" panose="02020603050405020304" pitchFamily="18" charset="0"/>
                <a:cs typeface="Times New Roman" panose="02020603050405020304" pitchFamily="18" charset="0"/>
              </a:rPr>
              <a:t>Quistclose</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Investments</a:t>
            </a:r>
            <a:r>
              <a:rPr lang="hu-HU" sz="2400" dirty="0">
                <a:latin typeface="Times New Roman" panose="02020603050405020304" pitchFamily="18" charset="0"/>
                <a:cs typeface="Times New Roman" panose="02020603050405020304" pitchFamily="18" charset="0"/>
              </a:rPr>
              <a:t>, amelyik a </a:t>
            </a:r>
            <a:r>
              <a:rPr lang="hu-HU" sz="2400" dirty="0" err="1">
                <a:latin typeface="Times New Roman" panose="02020603050405020304" pitchFamily="18" charset="0"/>
                <a:cs typeface="Times New Roman" panose="02020603050405020304" pitchFamily="18" charset="0"/>
              </a:rPr>
              <a:t>Rolls</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Razor</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Ltd-vel</a:t>
            </a:r>
            <a:r>
              <a:rPr lang="hu-HU" sz="2400" dirty="0">
                <a:latin typeface="Times New Roman" panose="02020603050405020304" pitchFamily="18" charset="0"/>
                <a:cs typeface="Times New Roman" panose="02020603050405020304" pitchFamily="18" charset="0"/>
              </a:rPr>
              <a:t> való kereskedelmi kapcsolat folytatásában reménykedett, kölcsönadott a </a:t>
            </a:r>
            <a:r>
              <a:rPr lang="hu-HU" sz="2400" dirty="0" err="1">
                <a:latin typeface="Times New Roman" panose="02020603050405020304" pitchFamily="18" charset="0"/>
                <a:cs typeface="Times New Roman" panose="02020603050405020304" pitchFamily="18" charset="0"/>
              </a:rPr>
              <a:t>Rolls</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Razor</a:t>
            </a:r>
            <a:r>
              <a:rPr lang="hu-HU" sz="2400" dirty="0">
                <a:latin typeface="Times New Roman" panose="02020603050405020304" pitchFamily="18" charset="0"/>
                <a:cs typeface="Times New Roman" panose="02020603050405020304" pitchFamily="18" charset="0"/>
              </a:rPr>
              <a:t> részére 210 000 </a:t>
            </a:r>
            <a:r>
              <a:rPr lang="hu-HU" sz="2400" dirty="0" err="1">
                <a:latin typeface="Times New Roman" panose="02020603050405020304" pitchFamily="18" charset="0"/>
                <a:cs typeface="Times New Roman" panose="02020603050405020304" pitchFamily="18" charset="0"/>
              </a:rPr>
              <a:t>£-ot</a:t>
            </a:r>
            <a:r>
              <a:rPr lang="hu-HU" sz="2400" dirty="0">
                <a:latin typeface="Times New Roman" panose="02020603050405020304" pitchFamily="18" charset="0"/>
                <a:cs typeface="Times New Roman" panose="02020603050405020304" pitchFamily="18" charset="0"/>
              </a:rPr>
              <a:t> azzal a megkötéssel, hogy a </a:t>
            </a:r>
            <a:r>
              <a:rPr lang="hu-HU" sz="2400" dirty="0" err="1">
                <a:latin typeface="Times New Roman" panose="02020603050405020304" pitchFamily="18" charset="0"/>
                <a:cs typeface="Times New Roman" panose="02020603050405020304" pitchFamily="18" charset="0"/>
              </a:rPr>
              <a:t>Rolls</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Razor</a:t>
            </a:r>
            <a:r>
              <a:rPr lang="hu-HU" sz="2400" dirty="0">
                <a:latin typeface="Times New Roman" panose="02020603050405020304" pitchFamily="18" charset="0"/>
                <a:cs typeface="Times New Roman" panose="02020603050405020304" pitchFamily="18" charset="0"/>
              </a:rPr>
              <a:t> ezt az összeget a részvényesei részére osztalék fizetésére köteles fordítani. </a:t>
            </a:r>
          </a:p>
          <a:p>
            <a:pPr marL="0" indent="0" algn="just">
              <a:buNone/>
            </a:pPr>
            <a:r>
              <a:rPr lang="hu-HU" sz="2400" dirty="0">
                <a:latin typeface="Times New Roman" panose="02020603050405020304" pitchFamily="18" charset="0"/>
                <a:cs typeface="Times New Roman" panose="02020603050405020304" pitchFamily="18" charset="0"/>
              </a:rPr>
              <a:t>A kölcsönt egy külön erre a célra a </a:t>
            </a:r>
            <a:r>
              <a:rPr lang="hu-HU" sz="2400" dirty="0" err="1">
                <a:latin typeface="Times New Roman" panose="02020603050405020304" pitchFamily="18" charset="0"/>
                <a:cs typeface="Times New Roman" panose="02020603050405020304" pitchFamily="18" charset="0"/>
              </a:rPr>
              <a:t>Barclays</a:t>
            </a:r>
            <a:r>
              <a:rPr lang="hu-HU" sz="2400" dirty="0">
                <a:latin typeface="Times New Roman" panose="02020603050405020304" pitchFamily="18" charset="0"/>
                <a:cs typeface="Times New Roman" panose="02020603050405020304" pitchFamily="18" charset="0"/>
              </a:rPr>
              <a:t> Banknál nyitott számlára utalták át, és a banknak is tudomása volt a kölcsön kifejezett céljáról. Mielőtt azonban az osztalék kifizetésre került volna, a </a:t>
            </a:r>
            <a:r>
              <a:rPr lang="hu-HU" sz="2400" dirty="0" err="1">
                <a:latin typeface="Times New Roman" panose="02020603050405020304" pitchFamily="18" charset="0"/>
                <a:cs typeface="Times New Roman" panose="02020603050405020304" pitchFamily="18" charset="0"/>
              </a:rPr>
              <a:t>Rolls</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Razor</a:t>
            </a:r>
            <a:r>
              <a:rPr lang="hu-HU" sz="2400" dirty="0">
                <a:latin typeface="Times New Roman" panose="02020603050405020304" pitchFamily="18" charset="0"/>
                <a:cs typeface="Times New Roman" panose="02020603050405020304" pitchFamily="18" charset="0"/>
              </a:rPr>
              <a:t> felszámolás alá került. </a:t>
            </a:r>
          </a:p>
          <a:p>
            <a:pPr marL="0" indent="0" algn="just">
              <a:buNone/>
            </a:pPr>
            <a:r>
              <a:rPr lang="hu-HU" sz="2400" dirty="0">
                <a:latin typeface="Times New Roman" panose="02020603050405020304" pitchFamily="18" charset="0"/>
                <a:cs typeface="Times New Roman" panose="02020603050405020304" pitchFamily="18" charset="0"/>
              </a:rPr>
              <a:t>A </a:t>
            </a:r>
            <a:r>
              <a:rPr lang="hu-HU" sz="2400" dirty="0" err="1">
                <a:latin typeface="Times New Roman" panose="02020603050405020304" pitchFamily="18" charset="0"/>
                <a:cs typeface="Times New Roman" panose="02020603050405020304" pitchFamily="18" charset="0"/>
              </a:rPr>
              <a:t>Barclays</a:t>
            </a:r>
            <a:r>
              <a:rPr lang="hu-HU" sz="2400" dirty="0">
                <a:latin typeface="Times New Roman" panose="02020603050405020304" pitchFamily="18" charset="0"/>
                <a:cs typeface="Times New Roman" panose="02020603050405020304" pitchFamily="18" charset="0"/>
              </a:rPr>
              <a:t> Bank a kölcsönből eredő követelésébe be akarta számítani a </a:t>
            </a:r>
            <a:r>
              <a:rPr lang="hu-HU" sz="2400" dirty="0" err="1">
                <a:latin typeface="Times New Roman" panose="02020603050405020304" pitchFamily="18" charset="0"/>
                <a:cs typeface="Times New Roman" panose="02020603050405020304" pitchFamily="18" charset="0"/>
              </a:rPr>
              <a:t>Quistclose</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Investments</a:t>
            </a:r>
            <a:r>
              <a:rPr lang="hu-HU" sz="2400" dirty="0">
                <a:latin typeface="Times New Roman" panose="02020603050405020304" pitchFamily="18" charset="0"/>
                <a:cs typeface="Times New Roman" panose="02020603050405020304" pitchFamily="18" charset="0"/>
              </a:rPr>
              <a:t> által a </a:t>
            </a:r>
            <a:r>
              <a:rPr lang="hu-HU" sz="2400" dirty="0" err="1">
                <a:latin typeface="Times New Roman" panose="02020603050405020304" pitchFamily="18" charset="0"/>
                <a:cs typeface="Times New Roman" panose="02020603050405020304" pitchFamily="18" charset="0"/>
              </a:rPr>
              <a:t>Rolls</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Razor</a:t>
            </a:r>
            <a:r>
              <a:rPr lang="hu-HU" sz="2400" dirty="0">
                <a:latin typeface="Times New Roman" panose="02020603050405020304" pitchFamily="18" charset="0"/>
                <a:cs typeface="Times New Roman" panose="02020603050405020304" pitchFamily="18" charset="0"/>
              </a:rPr>
              <a:t> elkülönített bankszámlájára került összeget.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9522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stretch>
            <a:fillRect t="-1000" b="-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28650" y="365126"/>
            <a:ext cx="5847651" cy="809333"/>
          </a:xfrm>
        </p:spPr>
        <p:txBody>
          <a:bodyPr/>
          <a:lstStyle/>
          <a:p>
            <a:r>
              <a:rPr lang="hu-HU" b="1" dirty="0">
                <a:latin typeface="Times New Roman" panose="02020603050405020304" pitchFamily="18" charset="0"/>
                <a:cs typeface="Times New Roman" panose="02020603050405020304" pitchFamily="18" charset="0"/>
              </a:rPr>
              <a:t>Döntés</a:t>
            </a:r>
            <a:endParaRPr lang="en-US" b="1"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457200" y="1268760"/>
            <a:ext cx="8229600" cy="4857403"/>
          </a:xfrm>
        </p:spPr>
        <p:txBody>
          <a:bodyPr>
            <a:normAutofit lnSpcReduction="10000"/>
          </a:bodyPr>
          <a:lstStyle/>
          <a:p>
            <a:pPr algn="just"/>
            <a:r>
              <a:rPr lang="hu-HU" sz="2400" dirty="0">
                <a:latin typeface="Times New Roman" panose="02020603050405020304" pitchFamily="18" charset="0"/>
                <a:cs typeface="Times New Roman" panose="02020603050405020304" pitchFamily="18" charset="0"/>
              </a:rPr>
              <a:t>Az I. fokú bíróság elutasította a keresetet: úgy rendelkezett, hogy a pénzösszeget a </a:t>
            </a:r>
            <a:r>
              <a:rPr lang="hu-HU" sz="2400" dirty="0" err="1">
                <a:latin typeface="Times New Roman" panose="02020603050405020304" pitchFamily="18" charset="0"/>
                <a:cs typeface="Times New Roman" panose="02020603050405020304" pitchFamily="18" charset="0"/>
              </a:rPr>
              <a:t>Quistclose</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Investments</a:t>
            </a:r>
            <a:r>
              <a:rPr lang="hu-HU" sz="2400" dirty="0">
                <a:latin typeface="Times New Roman" panose="02020603050405020304" pitchFamily="18" charset="0"/>
                <a:cs typeface="Times New Roman" panose="02020603050405020304" pitchFamily="18" charset="0"/>
              </a:rPr>
              <a:t> részére kell visszafizetni. </a:t>
            </a:r>
          </a:p>
          <a:p>
            <a:pPr algn="just"/>
            <a:r>
              <a:rPr lang="hu-HU" sz="2400" dirty="0" err="1">
                <a:latin typeface="Times New Roman" panose="02020603050405020304" pitchFamily="18" charset="0"/>
                <a:cs typeface="Times New Roman" panose="02020603050405020304" pitchFamily="18" charset="0"/>
              </a:rPr>
              <a:t>Court</a:t>
            </a:r>
            <a:r>
              <a:rPr lang="hu-HU" sz="2400" dirty="0">
                <a:latin typeface="Times New Roman" panose="02020603050405020304" pitchFamily="18" charset="0"/>
                <a:cs typeface="Times New Roman" panose="02020603050405020304" pitchFamily="18" charset="0"/>
              </a:rPr>
              <a:t> of </a:t>
            </a:r>
            <a:r>
              <a:rPr lang="hu-HU" sz="2400" dirty="0" err="1">
                <a:latin typeface="Times New Roman" panose="02020603050405020304" pitchFamily="18" charset="0"/>
                <a:cs typeface="Times New Roman" panose="02020603050405020304" pitchFamily="18" charset="0"/>
              </a:rPr>
              <a:t>Appeal</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Harman</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LJ</a:t>
            </a:r>
            <a:r>
              <a:rPr lang="hu-HU" sz="2400" dirty="0">
                <a:latin typeface="Times New Roman" panose="02020603050405020304" pitchFamily="18" charset="0"/>
                <a:cs typeface="Times New Roman" panose="02020603050405020304" pitchFamily="18" charset="0"/>
              </a:rPr>
              <a:t>) „a pénzt letétbe helyezték az alperes banknál, és elfogadták, hogy csak osztalékfizetésre használják. A tervet viszont meghiúsította a </a:t>
            </a:r>
            <a:r>
              <a:rPr lang="hu-HU" sz="2400" dirty="0" err="1">
                <a:latin typeface="Times New Roman" panose="02020603050405020304" pitchFamily="18" charset="0"/>
                <a:cs typeface="Times New Roman" panose="02020603050405020304" pitchFamily="18" charset="0"/>
              </a:rPr>
              <a:t>Rolls</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Razor</a:t>
            </a:r>
            <a:r>
              <a:rPr lang="hu-HU" sz="2400" dirty="0">
                <a:latin typeface="Times New Roman" panose="02020603050405020304" pitchFamily="18" charset="0"/>
                <a:cs typeface="Times New Roman" panose="02020603050405020304" pitchFamily="18" charset="0"/>
              </a:rPr>
              <a:t> felszámolása […] mielőtt az osztalékot kifizették volna”. </a:t>
            </a:r>
          </a:p>
          <a:p>
            <a:pPr algn="just"/>
            <a:r>
              <a:rPr lang="hu-HU" sz="2400" dirty="0">
                <a:latin typeface="Times New Roman" panose="02020603050405020304" pitchFamily="18" charset="0"/>
                <a:cs typeface="Times New Roman" panose="02020603050405020304" pitchFamily="18" charset="0"/>
              </a:rPr>
              <a:t>Lordok Háza: „az üzlet lényege az volt, hogy az előlegezett összeg ne váljon a </a:t>
            </a:r>
            <a:r>
              <a:rPr lang="hu-HU" sz="2400" dirty="0" err="1">
                <a:latin typeface="Times New Roman" panose="02020603050405020304" pitchFamily="18" charset="0"/>
                <a:cs typeface="Times New Roman" panose="02020603050405020304" pitchFamily="18" charset="0"/>
              </a:rPr>
              <a:t>Rolls</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Razor</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Ltd</a:t>
            </a:r>
            <a:r>
              <a:rPr lang="hu-HU" sz="2400" dirty="0">
                <a:latin typeface="Times New Roman" panose="02020603050405020304" pitchFamily="18" charset="0"/>
                <a:cs typeface="Times New Roman" panose="02020603050405020304" pitchFamily="18" charset="0"/>
              </a:rPr>
              <a:t> vagyonának részévé, hanem csak a hitelezők bizonyos részének kifizetésére használják, mégpedig az osztalékra jogosultak kifizetésére. Ennek szükségszerű következményének kell lennie, hogy ha bármilyen okból nem tudnak osztalékot fizetni, a pénzt vissza kell juttatni az alpereseknek”.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454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stretch>
            <a:fillRect t="-1000" b="-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57200" y="308194"/>
            <a:ext cx="8229600" cy="778098"/>
          </a:xfrm>
        </p:spPr>
        <p:txBody>
          <a:bodyPr/>
          <a:lstStyle/>
          <a:p>
            <a:r>
              <a:rPr lang="hu-HU" dirty="0">
                <a:solidFill>
                  <a:srgbClr val="000000"/>
                </a:solidFill>
                <a:latin typeface="Times New Roman"/>
                <a:ea typeface="Calibri"/>
              </a:rPr>
              <a:t>A </a:t>
            </a:r>
            <a:r>
              <a:rPr lang="hu-HU" dirty="0" err="1">
                <a:solidFill>
                  <a:srgbClr val="000000"/>
                </a:solidFill>
                <a:latin typeface="Times New Roman"/>
                <a:ea typeface="Calibri"/>
              </a:rPr>
              <a:t>Quistclose</a:t>
            </a:r>
            <a:r>
              <a:rPr lang="hu-HU" dirty="0">
                <a:solidFill>
                  <a:srgbClr val="000000"/>
                </a:solidFill>
                <a:latin typeface="Times New Roman"/>
                <a:ea typeface="Calibri"/>
              </a:rPr>
              <a:t> </a:t>
            </a:r>
            <a:r>
              <a:rPr lang="hu-HU" dirty="0" err="1">
                <a:solidFill>
                  <a:srgbClr val="000000"/>
                </a:solidFill>
                <a:latin typeface="Times New Roman"/>
                <a:ea typeface="Calibri"/>
              </a:rPr>
              <a:t>trust</a:t>
            </a:r>
            <a:endParaRPr lang="en-US" dirty="0"/>
          </a:p>
        </p:txBody>
      </p:sp>
      <p:sp>
        <p:nvSpPr>
          <p:cNvPr id="3" name="Tartalom helye 2"/>
          <p:cNvSpPr>
            <a:spLocks noGrp="1"/>
          </p:cNvSpPr>
          <p:nvPr>
            <p:ph idx="1"/>
          </p:nvPr>
        </p:nvSpPr>
        <p:spPr>
          <a:xfrm>
            <a:off x="457200" y="1564464"/>
            <a:ext cx="8229600" cy="5073427"/>
          </a:xfrm>
        </p:spPr>
        <p:txBody>
          <a:bodyPr>
            <a:normAutofit lnSpcReduction="10000"/>
          </a:bodyPr>
          <a:lstStyle/>
          <a:p>
            <a:pPr algn="just"/>
            <a:r>
              <a:rPr lang="hu-HU" sz="2400" dirty="0">
                <a:latin typeface="Times New Roman" panose="02020603050405020304" pitchFamily="18" charset="0"/>
                <a:cs typeface="Times New Roman" panose="02020603050405020304" pitchFamily="18" charset="0"/>
              </a:rPr>
              <a:t>A </a:t>
            </a:r>
            <a:r>
              <a:rPr lang="hu-HU" sz="2400" dirty="0" err="1">
                <a:latin typeface="Times New Roman" panose="02020603050405020304" pitchFamily="18" charset="0"/>
                <a:cs typeface="Times New Roman" panose="02020603050405020304" pitchFamily="18" charset="0"/>
              </a:rPr>
              <a:t>Quistclose</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a célhoz kötött kölcsön esetében jön létre. </a:t>
            </a:r>
          </a:p>
          <a:p>
            <a:pPr algn="just"/>
            <a:r>
              <a:rPr lang="hu-HU" sz="2400" dirty="0">
                <a:latin typeface="Times New Roman" panose="02020603050405020304" pitchFamily="18" charset="0"/>
                <a:cs typeface="Times New Roman" panose="02020603050405020304" pitchFamily="18" charset="0"/>
              </a:rPr>
              <a:t>Lényege abban rejlik, hogy a kölcsönadónak dologi jogi igénye kelet­kezik a kölcsön összegére nézve, ha a kölcsönvevő fizetésképtelenné válik. </a:t>
            </a:r>
          </a:p>
          <a:p>
            <a:pPr algn="just"/>
            <a:r>
              <a:rPr lang="hu-HU" sz="2400" dirty="0">
                <a:latin typeface="Times New Roman" panose="02020603050405020304" pitchFamily="18" charset="0"/>
                <a:cs typeface="Times New Roman" panose="02020603050405020304" pitchFamily="18" charset="0"/>
              </a:rPr>
              <a:t>A </a:t>
            </a:r>
            <a:r>
              <a:rPr lang="hu-HU" sz="2400" dirty="0" err="1">
                <a:latin typeface="Times New Roman" panose="02020603050405020304" pitchFamily="18" charset="0"/>
                <a:cs typeface="Times New Roman" panose="02020603050405020304" pitchFamily="18" charset="0"/>
              </a:rPr>
              <a:t>Quistclose</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létesítéséhez az szükséges, hogy a kölcsönszerződésben szerepeljen a kölcsön felhasználásának kizárólagos célja. </a:t>
            </a:r>
          </a:p>
          <a:p>
            <a:pPr algn="just"/>
            <a:r>
              <a:rPr lang="hu-HU" sz="2400" dirty="0">
                <a:latin typeface="Times New Roman" panose="02020603050405020304" pitchFamily="18" charset="0"/>
                <a:cs typeface="Times New Roman" panose="02020603050405020304" pitchFamily="18" charset="0"/>
              </a:rPr>
              <a:t>Amennyiben az adós a szerződést megszegve harmadik személynek adja át a kölcsön összegét, úgy ez a </a:t>
            </a:r>
            <a:r>
              <a:rPr lang="hu-HU" sz="2400" dirty="0" err="1">
                <a:latin typeface="Times New Roman" panose="02020603050405020304" pitchFamily="18" charset="0"/>
                <a:cs typeface="Times New Roman" panose="02020603050405020304" pitchFamily="18" charset="0"/>
              </a:rPr>
              <a:t>resulting</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megsértését eredményezi, ami alapján a harmadik személy nem szerezheti meg a kölcsön összegét.  </a:t>
            </a:r>
          </a:p>
          <a:p>
            <a:pPr algn="just"/>
            <a:r>
              <a:rPr lang="hu-HU" sz="2400" dirty="0">
                <a:latin typeface="Times New Roman" panose="02020603050405020304" pitchFamily="18" charset="0"/>
                <a:cs typeface="Times New Roman" panose="02020603050405020304" pitchFamily="18" charset="0"/>
              </a:rPr>
              <a:t>A </a:t>
            </a:r>
            <a:r>
              <a:rPr lang="hu-HU" sz="2400" dirty="0" err="1">
                <a:latin typeface="Times New Roman" panose="02020603050405020304" pitchFamily="18" charset="0"/>
                <a:cs typeface="Times New Roman" panose="02020603050405020304" pitchFamily="18" charset="0"/>
              </a:rPr>
              <a:t>Quistclose</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alapján gyakorlatilag két jogviszony, a kölcsönszerződés és a zálogjog alapítása válik egyszerűbbé, egy jogügylettel érhető el ugyanaz a jogi cél. (Vö. </a:t>
            </a:r>
            <a:r>
              <a:rPr lang="hu-HU" sz="2400" dirty="0" err="1">
                <a:latin typeface="Times New Roman" panose="02020603050405020304" pitchFamily="18" charset="0"/>
                <a:cs typeface="Times New Roman" panose="02020603050405020304" pitchFamily="18" charset="0"/>
              </a:rPr>
              <a:t>Romalpa</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clause</a:t>
            </a:r>
            <a:r>
              <a:rPr lang="hu-HU"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027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a:latin typeface="Times New Roman" panose="02020603050405020304" pitchFamily="18" charset="0"/>
                <a:cs typeface="Times New Roman" panose="02020603050405020304" pitchFamily="18" charset="0"/>
              </a:rPr>
              <a:t>A </a:t>
            </a:r>
            <a:r>
              <a:rPr lang="hu-HU" b="1" dirty="0" err="1">
                <a:latin typeface="Times New Roman" panose="02020603050405020304" pitchFamily="18" charset="0"/>
                <a:cs typeface="Times New Roman" panose="02020603050405020304" pitchFamily="18" charset="0"/>
              </a:rPr>
              <a:t>trust</a:t>
            </a:r>
            <a:r>
              <a:rPr lang="hu-HU" b="1" dirty="0">
                <a:latin typeface="Times New Roman" panose="02020603050405020304" pitchFamily="18" charset="0"/>
                <a:cs typeface="Times New Roman" panose="02020603050405020304" pitchFamily="18" charset="0"/>
              </a:rPr>
              <a:t> kritériumai tágabb értelemben</a:t>
            </a:r>
          </a:p>
        </p:txBody>
      </p:sp>
      <p:sp>
        <p:nvSpPr>
          <p:cNvPr id="3" name="Tartalom helye 2"/>
          <p:cNvSpPr>
            <a:spLocks noGrp="1"/>
          </p:cNvSpPr>
          <p:nvPr>
            <p:ph idx="1"/>
          </p:nvPr>
        </p:nvSpPr>
        <p:spPr/>
        <p:txBody>
          <a:bodyPr/>
          <a:lstStyle/>
          <a:p>
            <a:r>
              <a:rPr lang="hu-HU" dirty="0" err="1">
                <a:latin typeface="Times New Roman" panose="02020603050405020304" pitchFamily="18" charset="0"/>
                <a:cs typeface="Times New Roman" panose="02020603050405020304" pitchFamily="18" charset="0"/>
              </a:rPr>
              <a:t>Vagyonelkülönítés</a:t>
            </a:r>
            <a:r>
              <a:rPr lang="hu-HU" dirty="0">
                <a:latin typeface="Times New Roman" panose="02020603050405020304" pitchFamily="18" charset="0"/>
                <a:cs typeface="Times New Roman" panose="02020603050405020304" pitchFamily="18" charset="0"/>
              </a:rPr>
              <a:t>,</a:t>
            </a:r>
          </a:p>
          <a:p>
            <a:r>
              <a:rPr lang="hu-HU" dirty="0">
                <a:latin typeface="Times New Roman" panose="02020603050405020304" pitchFamily="18" charset="0"/>
                <a:cs typeface="Times New Roman" panose="02020603050405020304" pitchFamily="18" charset="0"/>
              </a:rPr>
              <a:t>kedvezményezett (vagy cél) javára történik a vagyon kezelése,</a:t>
            </a:r>
          </a:p>
          <a:p>
            <a:r>
              <a:rPr lang="hu-HU" dirty="0">
                <a:latin typeface="Times New Roman" panose="02020603050405020304" pitchFamily="18" charset="0"/>
                <a:cs typeface="Times New Roman" panose="02020603050405020304" pitchFamily="18" charset="0"/>
              </a:rPr>
              <a:t>a vagyonkezelő tisztséget tölt be (</a:t>
            </a:r>
            <a:r>
              <a:rPr lang="hu-HU" dirty="0" err="1">
                <a:latin typeface="Times New Roman" panose="02020603050405020304" pitchFamily="18" charset="0"/>
                <a:cs typeface="Times New Roman" panose="02020603050405020304" pitchFamily="18" charset="0"/>
              </a:rPr>
              <a:t>fiduciárius</a:t>
            </a:r>
            <a:r>
              <a:rPr lang="hu-HU" dirty="0">
                <a:latin typeface="Times New Roman" panose="02020603050405020304" pitchFamily="18" charset="0"/>
                <a:cs typeface="Times New Roman" panose="02020603050405020304" pitchFamily="18" charset="0"/>
              </a:rPr>
              <a:t> jogviszony),</a:t>
            </a:r>
          </a:p>
          <a:p>
            <a:r>
              <a:rPr lang="hu-HU" dirty="0">
                <a:latin typeface="Times New Roman" panose="02020603050405020304" pitchFamily="18" charset="0"/>
                <a:cs typeface="Times New Roman" panose="02020603050405020304" pitchFamily="18" charset="0"/>
              </a:rPr>
              <a:t>ellenőrzési jog,</a:t>
            </a:r>
          </a:p>
          <a:p>
            <a:r>
              <a:rPr lang="hu-HU" dirty="0">
                <a:latin typeface="Times New Roman" panose="02020603050405020304" pitchFamily="18" charset="0"/>
                <a:cs typeface="Times New Roman" panose="02020603050405020304" pitchFamily="18" charset="0"/>
              </a:rPr>
              <a:t>Harmadik személyekkel szembeni </a:t>
            </a:r>
            <a:r>
              <a:rPr lang="hu-HU" dirty="0" err="1">
                <a:latin typeface="Times New Roman" panose="02020603050405020304" pitchFamily="18" charset="0"/>
                <a:cs typeface="Times New Roman" panose="02020603050405020304" pitchFamily="18" charset="0"/>
              </a:rPr>
              <a:t>vindikációs</a:t>
            </a:r>
            <a:r>
              <a:rPr lang="hu-HU" dirty="0">
                <a:latin typeface="Times New Roman" panose="02020603050405020304" pitchFamily="18" charset="0"/>
                <a:cs typeface="Times New Roman" panose="02020603050405020304" pitchFamily="18" charset="0"/>
              </a:rPr>
              <a:t> jog (nyomon követés, </a:t>
            </a:r>
            <a:r>
              <a:rPr lang="hu-HU" dirty="0" err="1">
                <a:latin typeface="Times New Roman" panose="02020603050405020304" pitchFamily="18" charset="0"/>
                <a:cs typeface="Times New Roman" panose="02020603050405020304" pitchFamily="18" charset="0"/>
              </a:rPr>
              <a:t>tracing</a:t>
            </a:r>
            <a:r>
              <a:rPr lang="hu-H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88650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A76F42E-53F9-4C5C-A88A-30887E860B60}"/>
              </a:ext>
            </a:extLst>
          </p:cNvPr>
          <p:cNvSpPr>
            <a:spLocks noGrp="1"/>
          </p:cNvSpPr>
          <p:nvPr>
            <p:ph type="title"/>
          </p:nvPr>
        </p:nvSpPr>
        <p:spPr/>
        <p:txBody>
          <a:bodyPr/>
          <a:lstStyle/>
          <a:p>
            <a:pPr algn="ctr"/>
            <a:r>
              <a:rPr lang="hu-HU" dirty="0"/>
              <a:t>Bemutatkozás</a:t>
            </a:r>
          </a:p>
        </p:txBody>
      </p:sp>
      <p:sp>
        <p:nvSpPr>
          <p:cNvPr id="3" name="Tartalom helye 2">
            <a:extLst>
              <a:ext uri="{FF2B5EF4-FFF2-40B4-BE49-F238E27FC236}">
                <a16:creationId xmlns:a16="http://schemas.microsoft.com/office/drawing/2014/main" id="{CA93723B-E61A-4DAA-830B-2E9109B6AD17}"/>
              </a:ext>
            </a:extLst>
          </p:cNvPr>
          <p:cNvSpPr>
            <a:spLocks noGrp="1"/>
          </p:cNvSpPr>
          <p:nvPr>
            <p:ph idx="1"/>
          </p:nvPr>
        </p:nvSpPr>
        <p:spPr>
          <a:xfrm>
            <a:off x="628650" y="1825625"/>
            <a:ext cx="7886700" cy="1613861"/>
          </a:xfrm>
        </p:spPr>
        <p:txBody>
          <a:bodyPr/>
          <a:lstStyle/>
          <a:p>
            <a:pPr algn="ctr"/>
            <a:r>
              <a:rPr lang="hu-HU" dirty="0"/>
              <a:t>Virág Attila</a:t>
            </a:r>
          </a:p>
          <a:p>
            <a:pPr algn="ctr"/>
            <a:r>
              <a:rPr lang="hu-HU" dirty="0">
                <a:hlinkClick r:id="rId2"/>
              </a:rPr>
              <a:t>virag.attila@mediata.hu</a:t>
            </a:r>
            <a:endParaRPr lang="hu-HU" dirty="0"/>
          </a:p>
          <a:p>
            <a:pPr algn="ctr"/>
            <a:r>
              <a:rPr lang="hu-HU" dirty="0"/>
              <a:t>www.mediata.hu</a:t>
            </a:r>
          </a:p>
        </p:txBody>
      </p:sp>
      <p:pic>
        <p:nvPicPr>
          <p:cNvPr id="5" name="Kép 4" descr="A képen személy, férfi, nyakkendő, fal látható&#10;&#10;A leírás teljesen megbízható">
            <a:extLst>
              <a:ext uri="{FF2B5EF4-FFF2-40B4-BE49-F238E27FC236}">
                <a16:creationId xmlns:a16="http://schemas.microsoft.com/office/drawing/2014/main" id="{EEAAC326-6FFF-4F05-8068-F178B8B64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813" y="3439486"/>
            <a:ext cx="2831702" cy="2547177"/>
          </a:xfrm>
          <a:prstGeom prst="rect">
            <a:avLst/>
          </a:prstGeom>
        </p:spPr>
      </p:pic>
    </p:spTree>
    <p:extLst>
      <p:ext uri="{BB962C8B-B14F-4D97-AF65-F5344CB8AC3E}">
        <p14:creationId xmlns:p14="http://schemas.microsoft.com/office/powerpoint/2010/main" val="555881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FCE9BC3-B41C-4BA0-8C17-DE47597D62A2}"/>
              </a:ext>
            </a:extLst>
          </p:cNvPr>
          <p:cNvSpPr>
            <a:spLocks noGrp="1"/>
          </p:cNvSpPr>
          <p:nvPr>
            <p:ph type="title"/>
          </p:nvPr>
        </p:nvSpPr>
        <p:spPr/>
        <p:txBody>
          <a:bodyPr>
            <a:normAutofit fontScale="90000"/>
          </a:bodyPr>
          <a:lstStyle/>
          <a:p>
            <a:r>
              <a:rPr lang="hu-HU" dirty="0">
                <a:latin typeface="Times New Roman" panose="02020603050405020304" pitchFamily="18" charset="0"/>
                <a:cs typeface="Times New Roman" panose="02020603050405020304" pitchFamily="18" charset="0"/>
              </a:rPr>
              <a:t>Bizalmi Vagyonkezelés =&gt; Express </a:t>
            </a:r>
            <a:r>
              <a:rPr lang="hu-HU" dirty="0" err="1">
                <a:latin typeface="Times New Roman" panose="02020603050405020304" pitchFamily="18" charset="0"/>
                <a:cs typeface="Times New Roman" panose="02020603050405020304" pitchFamily="18" charset="0"/>
              </a:rPr>
              <a:t>Trust</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A magyar szabályozás konstrukciója</a:t>
            </a:r>
            <a:endParaRPr lang="hu-HU" dirty="0"/>
          </a:p>
        </p:txBody>
      </p:sp>
      <p:pic>
        <p:nvPicPr>
          <p:cNvPr id="9" name="Tartalom helye 8">
            <a:extLst>
              <a:ext uri="{FF2B5EF4-FFF2-40B4-BE49-F238E27FC236}">
                <a16:creationId xmlns:a16="http://schemas.microsoft.com/office/drawing/2014/main" id="{854B28B6-59D6-4760-BED0-309F0F29F8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5796" y="1825625"/>
            <a:ext cx="7832408" cy="4351338"/>
          </a:xfrm>
        </p:spPr>
      </p:pic>
    </p:spTree>
    <p:extLst>
      <p:ext uri="{BB962C8B-B14F-4D97-AF65-F5344CB8AC3E}">
        <p14:creationId xmlns:p14="http://schemas.microsoft.com/office/powerpoint/2010/main" val="1039512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B62661A-733D-43E3-BD4D-16D82EFB1924}"/>
              </a:ext>
            </a:extLst>
          </p:cNvPr>
          <p:cNvSpPr>
            <a:spLocks noGrp="1"/>
          </p:cNvSpPr>
          <p:nvPr>
            <p:ph type="title"/>
          </p:nvPr>
        </p:nvSpPr>
        <p:spPr/>
        <p:txBody>
          <a:bodyPr/>
          <a:lstStyle/>
          <a:p>
            <a:r>
              <a:rPr lang="hu-HU" dirty="0"/>
              <a:t>Hasonló, (egyes funkciókat lefedő) intézmények a magyar jogban </a:t>
            </a:r>
          </a:p>
        </p:txBody>
      </p:sp>
      <p:sp>
        <p:nvSpPr>
          <p:cNvPr id="3" name="Tartalom helye 2">
            <a:extLst>
              <a:ext uri="{FF2B5EF4-FFF2-40B4-BE49-F238E27FC236}">
                <a16:creationId xmlns:a16="http://schemas.microsoft.com/office/drawing/2014/main" id="{C74FE5BE-9EA4-4792-8851-5168C922C4A0}"/>
              </a:ext>
            </a:extLst>
          </p:cNvPr>
          <p:cNvSpPr>
            <a:spLocks noGrp="1"/>
          </p:cNvSpPr>
          <p:nvPr>
            <p:ph idx="1"/>
          </p:nvPr>
        </p:nvSpPr>
        <p:spPr/>
        <p:txBody>
          <a:bodyPr>
            <a:normAutofit fontScale="55000" lnSpcReduction="20000"/>
          </a:bodyPr>
          <a:lstStyle/>
          <a:p>
            <a:r>
              <a:rPr lang="hu-HU" dirty="0"/>
              <a:t>Megbízás</a:t>
            </a:r>
          </a:p>
          <a:p>
            <a:r>
              <a:rPr lang="hu-HU" dirty="0"/>
              <a:t>Képviselet – meghatalmazás</a:t>
            </a:r>
          </a:p>
          <a:p>
            <a:r>
              <a:rPr lang="hu-HU" dirty="0"/>
              <a:t>Gyámság – gondnokság</a:t>
            </a:r>
          </a:p>
          <a:p>
            <a:r>
              <a:rPr lang="hu-HU" dirty="0"/>
              <a:t>Ajándékozás</a:t>
            </a:r>
          </a:p>
          <a:p>
            <a:r>
              <a:rPr lang="hu-HU" dirty="0"/>
              <a:t>Bizomány</a:t>
            </a:r>
          </a:p>
          <a:p>
            <a:r>
              <a:rPr lang="hu-HU" dirty="0"/>
              <a:t>Hagyomány</a:t>
            </a:r>
          </a:p>
          <a:p>
            <a:r>
              <a:rPr lang="hu-HU" dirty="0"/>
              <a:t>Harmadik személy javára szóló szerződés</a:t>
            </a:r>
          </a:p>
          <a:p>
            <a:r>
              <a:rPr lang="hu-HU" dirty="0"/>
              <a:t>Letéti szerződés</a:t>
            </a:r>
          </a:p>
          <a:p>
            <a:r>
              <a:rPr lang="hu-HU" dirty="0"/>
              <a:t>Haszonélvezet</a:t>
            </a:r>
          </a:p>
          <a:p>
            <a:r>
              <a:rPr lang="hu-HU" dirty="0"/>
              <a:t>Eltartási szerződés</a:t>
            </a:r>
          </a:p>
          <a:p>
            <a:r>
              <a:rPr lang="hu-HU" dirty="0"/>
              <a:t>Hitbizomány</a:t>
            </a:r>
          </a:p>
          <a:p>
            <a:r>
              <a:rPr lang="hu-HU" dirty="0"/>
              <a:t>Végrendeleti végrehajtó</a:t>
            </a:r>
          </a:p>
          <a:p>
            <a:r>
              <a:rPr lang="hu-HU" dirty="0"/>
              <a:t>Alapítvány</a:t>
            </a:r>
          </a:p>
          <a:p>
            <a:r>
              <a:rPr lang="hu-HU" dirty="0"/>
              <a:t>Gazdasági társaság</a:t>
            </a:r>
          </a:p>
        </p:txBody>
      </p:sp>
    </p:spTree>
    <p:extLst>
      <p:ext uri="{BB962C8B-B14F-4D97-AF65-F5344CB8AC3E}">
        <p14:creationId xmlns:p14="http://schemas.microsoft.com/office/powerpoint/2010/main" val="1478860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hu-HU" altLang="en-US" sz="4000"/>
              <a:t>Szükség van-e a vagyonkezelési szerződésre?</a:t>
            </a:r>
          </a:p>
        </p:txBody>
      </p:sp>
      <p:sp>
        <p:nvSpPr>
          <p:cNvPr id="61443" name="Rectangle 3"/>
          <p:cNvSpPr>
            <a:spLocks noGrp="1" noChangeArrowheads="1"/>
          </p:cNvSpPr>
          <p:nvPr>
            <p:ph type="body" idx="1"/>
          </p:nvPr>
        </p:nvSpPr>
        <p:spPr/>
        <p:txBody>
          <a:bodyPr>
            <a:normAutofit fontScale="92500" lnSpcReduction="20000"/>
          </a:bodyPr>
          <a:lstStyle/>
          <a:p>
            <a:pPr eaLnBrk="1" hangingPunct="1">
              <a:lnSpc>
                <a:spcPct val="80000"/>
              </a:lnSpc>
            </a:pPr>
            <a:r>
              <a:rPr lang="hu-HU" altLang="en-US" sz="2400" dirty="0">
                <a:latin typeface="Times New Roman" panose="02020603050405020304" pitchFamily="18" charset="0"/>
                <a:cs typeface="Times New Roman" panose="02020603050405020304" pitchFamily="18" charset="0"/>
              </a:rPr>
              <a:t>A gazdasági tulajdonos személyének titokban tartása</a:t>
            </a:r>
          </a:p>
          <a:p>
            <a:pPr eaLnBrk="1" hangingPunct="1">
              <a:lnSpc>
                <a:spcPct val="80000"/>
              </a:lnSpc>
            </a:pPr>
            <a:r>
              <a:rPr lang="hu-HU" altLang="en-US" sz="2400" dirty="0">
                <a:latin typeface="Times New Roman" panose="02020603050405020304" pitchFamily="18" charset="0"/>
                <a:cs typeface="Times New Roman" panose="02020603050405020304" pitchFamily="18" charset="0"/>
              </a:rPr>
              <a:t>A vagyont kezelni nem képes személy védelme </a:t>
            </a:r>
          </a:p>
          <a:p>
            <a:pPr eaLnBrk="1" hangingPunct="1">
              <a:lnSpc>
                <a:spcPct val="80000"/>
              </a:lnSpc>
            </a:pPr>
            <a:r>
              <a:rPr lang="hu-HU" altLang="en-US" sz="2400" dirty="0">
                <a:latin typeface="Times New Roman" panose="02020603050405020304" pitchFamily="18" charset="0"/>
                <a:cs typeface="Times New Roman" panose="02020603050405020304" pitchFamily="18" charset="0"/>
              </a:rPr>
              <a:t>A vagyon átörökítésének megkönnyítése</a:t>
            </a:r>
          </a:p>
          <a:p>
            <a:pPr eaLnBrk="1" hangingPunct="1">
              <a:lnSpc>
                <a:spcPct val="80000"/>
              </a:lnSpc>
            </a:pPr>
            <a:r>
              <a:rPr lang="hu-HU" altLang="en-US" sz="2400" dirty="0">
                <a:latin typeface="Times New Roman" panose="02020603050405020304" pitchFamily="18" charset="0"/>
                <a:cs typeface="Times New Roman" panose="02020603050405020304" pitchFamily="18" charset="0"/>
              </a:rPr>
              <a:t>Jótékonysági cél</a:t>
            </a:r>
          </a:p>
          <a:p>
            <a:pPr eaLnBrk="1" hangingPunct="1">
              <a:lnSpc>
                <a:spcPct val="80000"/>
              </a:lnSpc>
            </a:pPr>
            <a:r>
              <a:rPr lang="hu-HU" altLang="en-US" sz="2400" dirty="0">
                <a:latin typeface="Times New Roman" panose="02020603050405020304" pitchFamily="18" charset="0"/>
                <a:cs typeface="Times New Roman" panose="02020603050405020304" pitchFamily="18" charset="0"/>
              </a:rPr>
              <a:t>Befektetések kezelése céljából,</a:t>
            </a:r>
          </a:p>
          <a:p>
            <a:pPr eaLnBrk="1" hangingPunct="1">
              <a:lnSpc>
                <a:spcPct val="80000"/>
              </a:lnSpc>
            </a:pPr>
            <a:r>
              <a:rPr lang="hu-HU" altLang="en-US" sz="2400" dirty="0">
                <a:latin typeface="Times New Roman" panose="02020603050405020304" pitchFamily="18" charset="0"/>
                <a:cs typeface="Times New Roman" panose="02020603050405020304" pitchFamily="18" charset="0"/>
              </a:rPr>
              <a:t>Nyugdíj, járadék céljából (munkavállalók érdekében),</a:t>
            </a:r>
          </a:p>
          <a:p>
            <a:pPr eaLnBrk="1" hangingPunct="1">
              <a:lnSpc>
                <a:spcPct val="80000"/>
              </a:lnSpc>
            </a:pPr>
            <a:r>
              <a:rPr lang="hu-HU" altLang="en-US" sz="2400" dirty="0">
                <a:latin typeface="Times New Roman" panose="02020603050405020304" pitchFamily="18" charset="0"/>
                <a:cs typeface="Times New Roman" panose="02020603050405020304" pitchFamily="18" charset="0"/>
              </a:rPr>
              <a:t>Munkavállalók díjazása érdekében,</a:t>
            </a:r>
          </a:p>
          <a:p>
            <a:pPr eaLnBrk="1" hangingPunct="1">
              <a:lnSpc>
                <a:spcPct val="80000"/>
              </a:lnSpc>
            </a:pPr>
            <a:r>
              <a:rPr lang="hu-HU" altLang="en-US" sz="2400" dirty="0">
                <a:latin typeface="Times New Roman" panose="02020603050405020304" pitchFamily="18" charset="0"/>
                <a:cs typeface="Times New Roman" panose="02020603050405020304" pitchFamily="18" charset="0"/>
              </a:rPr>
              <a:t>Finanszírozási források egységes kezelése,</a:t>
            </a:r>
          </a:p>
          <a:p>
            <a:pPr eaLnBrk="1" hangingPunct="1">
              <a:lnSpc>
                <a:spcPct val="80000"/>
              </a:lnSpc>
            </a:pPr>
            <a:r>
              <a:rPr lang="hu-HU" altLang="en-US" sz="2400" dirty="0">
                <a:latin typeface="Times New Roman" panose="02020603050405020304" pitchFamily="18" charset="0"/>
                <a:cs typeface="Times New Roman" panose="02020603050405020304" pitchFamily="18" charset="0"/>
              </a:rPr>
              <a:t>Ingatlanbefektetés (REIT),</a:t>
            </a:r>
          </a:p>
          <a:p>
            <a:pPr eaLnBrk="1" hangingPunct="1">
              <a:lnSpc>
                <a:spcPct val="80000"/>
              </a:lnSpc>
            </a:pPr>
            <a:r>
              <a:rPr lang="hu-HU" altLang="en-US" sz="2400" dirty="0">
                <a:latin typeface="Times New Roman" panose="02020603050405020304" pitchFamily="18" charset="0"/>
                <a:cs typeface="Times New Roman" panose="02020603050405020304" pitchFamily="18" charset="0"/>
              </a:rPr>
              <a:t>Adótervezés céljából,</a:t>
            </a:r>
          </a:p>
          <a:p>
            <a:pPr eaLnBrk="1" hangingPunct="1">
              <a:lnSpc>
                <a:spcPct val="80000"/>
              </a:lnSpc>
            </a:pPr>
            <a:r>
              <a:rPr lang="hu-HU" altLang="en-US" sz="2400" dirty="0">
                <a:latin typeface="Times New Roman" panose="02020603050405020304" pitchFamily="18" charset="0"/>
                <a:cs typeface="Times New Roman" panose="02020603050405020304" pitchFamily="18" charset="0"/>
              </a:rPr>
              <a:t>Adóelkerülés céljából,</a:t>
            </a:r>
          </a:p>
          <a:p>
            <a:pPr eaLnBrk="1" hangingPunct="1">
              <a:lnSpc>
                <a:spcPct val="80000"/>
              </a:lnSpc>
            </a:pPr>
            <a:r>
              <a:rPr lang="hu-HU" altLang="en-US" sz="2400" dirty="0">
                <a:latin typeface="Times New Roman" panose="02020603050405020304" pitchFamily="18" charset="0"/>
                <a:cs typeface="Times New Roman" panose="02020603050405020304" pitchFamily="18" charset="0"/>
              </a:rPr>
              <a:t>Pénzmosás céljából,</a:t>
            </a:r>
          </a:p>
          <a:p>
            <a:pPr eaLnBrk="1" hangingPunct="1">
              <a:lnSpc>
                <a:spcPct val="80000"/>
              </a:lnSpc>
            </a:pPr>
            <a:r>
              <a:rPr lang="hu-HU" altLang="en-US" sz="2400" dirty="0">
                <a:latin typeface="Times New Roman" panose="02020603050405020304" pitchFamily="18" charset="0"/>
                <a:cs typeface="Times New Roman" panose="02020603050405020304" pitchFamily="18" charset="0"/>
              </a:rPr>
              <a:t>Közös tulajdon kezelése céljából</a:t>
            </a:r>
          </a:p>
        </p:txBody>
      </p:sp>
    </p:spTree>
    <p:extLst>
      <p:ext uri="{BB962C8B-B14F-4D97-AF65-F5344CB8AC3E}">
        <p14:creationId xmlns:p14="http://schemas.microsoft.com/office/powerpoint/2010/main" val="252375441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1000" fill="hold"/>
                                        <p:tgtEl>
                                          <p:spTgt spid="61442"/>
                                        </p:tgtEl>
                                        <p:attrNameLst>
                                          <p:attrName>ppt_x</p:attrName>
                                        </p:attrNameLst>
                                      </p:cBhvr>
                                      <p:tavLst>
                                        <p:tav tm="0">
                                          <p:val>
                                            <p:strVal val="#ppt_x-.2"/>
                                          </p:val>
                                        </p:tav>
                                        <p:tav tm="100000">
                                          <p:val>
                                            <p:strVal val="#ppt_x"/>
                                          </p:val>
                                        </p:tav>
                                      </p:tavLst>
                                    </p:anim>
                                    <p:anim calcmode="lin" valueType="num">
                                      <p:cBhvr>
                                        <p:cTn id="8" dur="1000" fill="hold"/>
                                        <p:tgtEl>
                                          <p:spTgt spid="614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1443">
                                            <p:txEl>
                                              <p:pRg st="0" end="0"/>
                                            </p:txEl>
                                          </p:spTgt>
                                        </p:tgtEl>
                                        <p:attrNameLst>
                                          <p:attrName>style.visibility</p:attrName>
                                        </p:attrNameLst>
                                      </p:cBhvr>
                                      <p:to>
                                        <p:strVal val="visible"/>
                                      </p:to>
                                    </p:set>
                                    <p:animEffect transition="in" filter="fade">
                                      <p:cBhvr>
                                        <p:cTn id="14" dur="500"/>
                                        <p:tgtEl>
                                          <p:spTgt spid="61443">
                                            <p:txEl>
                                              <p:pRg st="0" end="0"/>
                                            </p:txEl>
                                          </p:spTgt>
                                        </p:tgtEl>
                                      </p:cBhvr>
                                    </p:animEffect>
                                    <p:anim calcmode="lin" valueType="num">
                                      <p:cBhvr>
                                        <p:cTn id="15"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144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61443">
                                            <p:txEl>
                                              <p:pRg st="1" end="1"/>
                                            </p:txEl>
                                          </p:spTgt>
                                        </p:tgtEl>
                                        <p:attrNameLst>
                                          <p:attrName>style.visibility</p:attrName>
                                        </p:attrNameLst>
                                      </p:cBhvr>
                                      <p:to>
                                        <p:strVal val="visible"/>
                                      </p:to>
                                    </p:set>
                                    <p:animEffect transition="in" filter="fade">
                                      <p:cBhvr>
                                        <p:cTn id="21" dur="500"/>
                                        <p:tgtEl>
                                          <p:spTgt spid="61443">
                                            <p:txEl>
                                              <p:pRg st="1" end="1"/>
                                            </p:txEl>
                                          </p:spTgt>
                                        </p:tgtEl>
                                      </p:cBhvr>
                                    </p:animEffect>
                                    <p:anim calcmode="lin" valueType="num">
                                      <p:cBhvr>
                                        <p:cTn id="22" dur="5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6144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61443">
                                            <p:txEl>
                                              <p:pRg st="2" end="2"/>
                                            </p:txEl>
                                          </p:spTgt>
                                        </p:tgtEl>
                                        <p:attrNameLst>
                                          <p:attrName>style.visibility</p:attrName>
                                        </p:attrNameLst>
                                      </p:cBhvr>
                                      <p:to>
                                        <p:strVal val="visible"/>
                                      </p:to>
                                    </p:set>
                                    <p:animEffect transition="in" filter="fade">
                                      <p:cBhvr>
                                        <p:cTn id="28" dur="500"/>
                                        <p:tgtEl>
                                          <p:spTgt spid="61443">
                                            <p:txEl>
                                              <p:pRg st="2" end="2"/>
                                            </p:txEl>
                                          </p:spTgt>
                                        </p:tgtEl>
                                      </p:cBhvr>
                                    </p:animEffect>
                                    <p:anim calcmode="lin" valueType="num">
                                      <p:cBhvr>
                                        <p:cTn id="29"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6144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61443">
                                            <p:txEl>
                                              <p:pRg st="3" end="3"/>
                                            </p:txEl>
                                          </p:spTgt>
                                        </p:tgtEl>
                                        <p:attrNameLst>
                                          <p:attrName>style.visibility</p:attrName>
                                        </p:attrNameLst>
                                      </p:cBhvr>
                                      <p:to>
                                        <p:strVal val="visible"/>
                                      </p:to>
                                    </p:set>
                                    <p:animEffect transition="in" filter="fade">
                                      <p:cBhvr>
                                        <p:cTn id="35" dur="500"/>
                                        <p:tgtEl>
                                          <p:spTgt spid="61443">
                                            <p:txEl>
                                              <p:pRg st="3" end="3"/>
                                            </p:txEl>
                                          </p:spTgt>
                                        </p:tgtEl>
                                      </p:cBhvr>
                                    </p:animEffect>
                                    <p:anim calcmode="lin" valueType="num">
                                      <p:cBhvr>
                                        <p:cTn id="36" dur="5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6144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61443">
                                            <p:txEl>
                                              <p:pRg st="4" end="4"/>
                                            </p:txEl>
                                          </p:spTgt>
                                        </p:tgtEl>
                                        <p:attrNameLst>
                                          <p:attrName>style.visibility</p:attrName>
                                        </p:attrNameLst>
                                      </p:cBhvr>
                                      <p:to>
                                        <p:strVal val="visible"/>
                                      </p:to>
                                    </p:set>
                                    <p:animEffect transition="in" filter="fade">
                                      <p:cBhvr>
                                        <p:cTn id="42" dur="500"/>
                                        <p:tgtEl>
                                          <p:spTgt spid="61443">
                                            <p:txEl>
                                              <p:pRg st="4" end="4"/>
                                            </p:txEl>
                                          </p:spTgt>
                                        </p:tgtEl>
                                      </p:cBhvr>
                                    </p:animEffect>
                                    <p:anim calcmode="lin" valueType="num">
                                      <p:cBhvr>
                                        <p:cTn id="43" dur="500" fill="hold"/>
                                        <p:tgtEl>
                                          <p:spTgt spid="6144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61443">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61443">
                                            <p:txEl>
                                              <p:pRg st="5" end="5"/>
                                            </p:txEl>
                                          </p:spTgt>
                                        </p:tgtEl>
                                        <p:attrNameLst>
                                          <p:attrName>style.visibility</p:attrName>
                                        </p:attrNameLst>
                                      </p:cBhvr>
                                      <p:to>
                                        <p:strVal val="visible"/>
                                      </p:to>
                                    </p:set>
                                    <p:animEffect transition="in" filter="fade">
                                      <p:cBhvr>
                                        <p:cTn id="49" dur="500"/>
                                        <p:tgtEl>
                                          <p:spTgt spid="61443">
                                            <p:txEl>
                                              <p:pRg st="5" end="5"/>
                                            </p:txEl>
                                          </p:spTgt>
                                        </p:tgtEl>
                                      </p:cBhvr>
                                    </p:animEffect>
                                    <p:anim calcmode="lin" valueType="num">
                                      <p:cBhvr>
                                        <p:cTn id="50" dur="500" fill="hold"/>
                                        <p:tgtEl>
                                          <p:spTgt spid="61443">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61443">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61443">
                                            <p:txEl>
                                              <p:pRg st="6" end="6"/>
                                            </p:txEl>
                                          </p:spTgt>
                                        </p:tgtEl>
                                        <p:attrNameLst>
                                          <p:attrName>style.visibility</p:attrName>
                                        </p:attrNameLst>
                                      </p:cBhvr>
                                      <p:to>
                                        <p:strVal val="visible"/>
                                      </p:to>
                                    </p:set>
                                    <p:animEffect transition="in" filter="fade">
                                      <p:cBhvr>
                                        <p:cTn id="56" dur="500"/>
                                        <p:tgtEl>
                                          <p:spTgt spid="61443">
                                            <p:txEl>
                                              <p:pRg st="6" end="6"/>
                                            </p:txEl>
                                          </p:spTgt>
                                        </p:tgtEl>
                                      </p:cBhvr>
                                    </p:animEffect>
                                    <p:anim calcmode="lin" valueType="num">
                                      <p:cBhvr>
                                        <p:cTn id="57" dur="500" fill="hold"/>
                                        <p:tgtEl>
                                          <p:spTgt spid="61443">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61443">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61443">
                                            <p:txEl>
                                              <p:pRg st="7" end="7"/>
                                            </p:txEl>
                                          </p:spTgt>
                                        </p:tgtEl>
                                        <p:attrNameLst>
                                          <p:attrName>style.visibility</p:attrName>
                                        </p:attrNameLst>
                                      </p:cBhvr>
                                      <p:to>
                                        <p:strVal val="visible"/>
                                      </p:to>
                                    </p:set>
                                    <p:animEffect transition="in" filter="fade">
                                      <p:cBhvr>
                                        <p:cTn id="63" dur="500"/>
                                        <p:tgtEl>
                                          <p:spTgt spid="61443">
                                            <p:txEl>
                                              <p:pRg st="7" end="7"/>
                                            </p:txEl>
                                          </p:spTgt>
                                        </p:tgtEl>
                                      </p:cBhvr>
                                    </p:animEffect>
                                    <p:anim calcmode="lin" valueType="num">
                                      <p:cBhvr>
                                        <p:cTn id="64" dur="500" fill="hold"/>
                                        <p:tgtEl>
                                          <p:spTgt spid="61443">
                                            <p:txEl>
                                              <p:pRg st="7" end="7"/>
                                            </p:txEl>
                                          </p:spTgt>
                                        </p:tgtEl>
                                        <p:attrNameLst>
                                          <p:attrName>ppt_x</p:attrName>
                                        </p:attrNameLst>
                                      </p:cBhvr>
                                      <p:tavLst>
                                        <p:tav tm="0">
                                          <p:val>
                                            <p:strVal val="#ppt_x"/>
                                          </p:val>
                                        </p:tav>
                                        <p:tav tm="100000">
                                          <p:val>
                                            <p:strVal val="#ppt_x"/>
                                          </p:val>
                                        </p:tav>
                                      </p:tavLst>
                                    </p:anim>
                                    <p:anim calcmode="lin" valueType="num">
                                      <p:cBhvr>
                                        <p:cTn id="65" dur="500" fill="hold"/>
                                        <p:tgtEl>
                                          <p:spTgt spid="61443">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4" presetClass="entr" presetSubtype="0" fill="hold" grpId="0" nodeType="clickEffect">
                                  <p:stCondLst>
                                    <p:cond delay="0"/>
                                  </p:stCondLst>
                                  <p:childTnLst>
                                    <p:set>
                                      <p:cBhvr>
                                        <p:cTn id="69" dur="1" fill="hold">
                                          <p:stCondLst>
                                            <p:cond delay="0"/>
                                          </p:stCondLst>
                                        </p:cTn>
                                        <p:tgtEl>
                                          <p:spTgt spid="61443">
                                            <p:txEl>
                                              <p:pRg st="8" end="8"/>
                                            </p:txEl>
                                          </p:spTgt>
                                        </p:tgtEl>
                                        <p:attrNameLst>
                                          <p:attrName>style.visibility</p:attrName>
                                        </p:attrNameLst>
                                      </p:cBhvr>
                                      <p:to>
                                        <p:strVal val="visible"/>
                                      </p:to>
                                    </p:set>
                                    <p:animEffect transition="in" filter="fade">
                                      <p:cBhvr>
                                        <p:cTn id="70" dur="500"/>
                                        <p:tgtEl>
                                          <p:spTgt spid="61443">
                                            <p:txEl>
                                              <p:pRg st="8" end="8"/>
                                            </p:txEl>
                                          </p:spTgt>
                                        </p:tgtEl>
                                      </p:cBhvr>
                                    </p:animEffect>
                                    <p:anim calcmode="lin" valueType="num">
                                      <p:cBhvr>
                                        <p:cTn id="71" dur="500" fill="hold"/>
                                        <p:tgtEl>
                                          <p:spTgt spid="61443">
                                            <p:txEl>
                                              <p:pRg st="8" end="8"/>
                                            </p:txEl>
                                          </p:spTgt>
                                        </p:tgtEl>
                                        <p:attrNameLst>
                                          <p:attrName>ppt_x</p:attrName>
                                        </p:attrNameLst>
                                      </p:cBhvr>
                                      <p:tavLst>
                                        <p:tav tm="0">
                                          <p:val>
                                            <p:strVal val="#ppt_x"/>
                                          </p:val>
                                        </p:tav>
                                        <p:tav tm="100000">
                                          <p:val>
                                            <p:strVal val="#ppt_x"/>
                                          </p:val>
                                        </p:tav>
                                      </p:tavLst>
                                    </p:anim>
                                    <p:anim calcmode="lin" valueType="num">
                                      <p:cBhvr>
                                        <p:cTn id="72" dur="500" fill="hold"/>
                                        <p:tgtEl>
                                          <p:spTgt spid="61443">
                                            <p:txEl>
                                              <p:pRg st="8" end="8"/>
                                            </p:txEl>
                                          </p:spTgt>
                                        </p:tgtEl>
                                        <p:attrNameLst>
                                          <p:attrName>ppt_y</p:attrName>
                                        </p:attrNameLst>
                                      </p:cBhvr>
                                      <p:tavLst>
                                        <p:tav tm="0">
                                          <p:val>
                                            <p:strVal val="#ppt_y+.05"/>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4" presetClass="entr" presetSubtype="0" fill="hold" grpId="0" nodeType="clickEffect">
                                  <p:stCondLst>
                                    <p:cond delay="0"/>
                                  </p:stCondLst>
                                  <p:childTnLst>
                                    <p:set>
                                      <p:cBhvr>
                                        <p:cTn id="76" dur="1" fill="hold">
                                          <p:stCondLst>
                                            <p:cond delay="0"/>
                                          </p:stCondLst>
                                        </p:cTn>
                                        <p:tgtEl>
                                          <p:spTgt spid="61443">
                                            <p:txEl>
                                              <p:pRg st="9" end="9"/>
                                            </p:txEl>
                                          </p:spTgt>
                                        </p:tgtEl>
                                        <p:attrNameLst>
                                          <p:attrName>style.visibility</p:attrName>
                                        </p:attrNameLst>
                                      </p:cBhvr>
                                      <p:to>
                                        <p:strVal val="visible"/>
                                      </p:to>
                                    </p:set>
                                    <p:animEffect transition="in" filter="fade">
                                      <p:cBhvr>
                                        <p:cTn id="77" dur="500"/>
                                        <p:tgtEl>
                                          <p:spTgt spid="61443">
                                            <p:txEl>
                                              <p:pRg st="9" end="9"/>
                                            </p:txEl>
                                          </p:spTgt>
                                        </p:tgtEl>
                                      </p:cBhvr>
                                    </p:animEffect>
                                    <p:anim calcmode="lin" valueType="num">
                                      <p:cBhvr>
                                        <p:cTn id="78" dur="500" fill="hold"/>
                                        <p:tgtEl>
                                          <p:spTgt spid="61443">
                                            <p:txEl>
                                              <p:pRg st="9" end="9"/>
                                            </p:txEl>
                                          </p:spTgt>
                                        </p:tgtEl>
                                        <p:attrNameLst>
                                          <p:attrName>ppt_x</p:attrName>
                                        </p:attrNameLst>
                                      </p:cBhvr>
                                      <p:tavLst>
                                        <p:tav tm="0">
                                          <p:val>
                                            <p:strVal val="#ppt_x"/>
                                          </p:val>
                                        </p:tav>
                                        <p:tav tm="100000">
                                          <p:val>
                                            <p:strVal val="#ppt_x"/>
                                          </p:val>
                                        </p:tav>
                                      </p:tavLst>
                                    </p:anim>
                                    <p:anim calcmode="lin" valueType="num">
                                      <p:cBhvr>
                                        <p:cTn id="79" dur="500" fill="hold"/>
                                        <p:tgtEl>
                                          <p:spTgt spid="61443">
                                            <p:txEl>
                                              <p:pRg st="9" end="9"/>
                                            </p:txEl>
                                          </p:spTgt>
                                        </p:tgtEl>
                                        <p:attrNameLst>
                                          <p:attrName>ppt_y</p:attrName>
                                        </p:attrNameLst>
                                      </p:cBhvr>
                                      <p:tavLst>
                                        <p:tav tm="0">
                                          <p:val>
                                            <p:strVal val="#ppt_y+.05"/>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4" presetClass="entr" presetSubtype="0" fill="hold" grpId="0" nodeType="clickEffect">
                                  <p:stCondLst>
                                    <p:cond delay="0"/>
                                  </p:stCondLst>
                                  <p:childTnLst>
                                    <p:set>
                                      <p:cBhvr>
                                        <p:cTn id="83" dur="1" fill="hold">
                                          <p:stCondLst>
                                            <p:cond delay="0"/>
                                          </p:stCondLst>
                                        </p:cTn>
                                        <p:tgtEl>
                                          <p:spTgt spid="61443">
                                            <p:txEl>
                                              <p:pRg st="10" end="10"/>
                                            </p:txEl>
                                          </p:spTgt>
                                        </p:tgtEl>
                                        <p:attrNameLst>
                                          <p:attrName>style.visibility</p:attrName>
                                        </p:attrNameLst>
                                      </p:cBhvr>
                                      <p:to>
                                        <p:strVal val="visible"/>
                                      </p:to>
                                    </p:set>
                                    <p:animEffect transition="in" filter="fade">
                                      <p:cBhvr>
                                        <p:cTn id="84" dur="500"/>
                                        <p:tgtEl>
                                          <p:spTgt spid="61443">
                                            <p:txEl>
                                              <p:pRg st="10" end="10"/>
                                            </p:txEl>
                                          </p:spTgt>
                                        </p:tgtEl>
                                      </p:cBhvr>
                                    </p:animEffect>
                                    <p:anim calcmode="lin" valueType="num">
                                      <p:cBhvr>
                                        <p:cTn id="85" dur="500" fill="hold"/>
                                        <p:tgtEl>
                                          <p:spTgt spid="61443">
                                            <p:txEl>
                                              <p:pRg st="10" end="10"/>
                                            </p:txEl>
                                          </p:spTgt>
                                        </p:tgtEl>
                                        <p:attrNameLst>
                                          <p:attrName>ppt_x</p:attrName>
                                        </p:attrNameLst>
                                      </p:cBhvr>
                                      <p:tavLst>
                                        <p:tav tm="0">
                                          <p:val>
                                            <p:strVal val="#ppt_x"/>
                                          </p:val>
                                        </p:tav>
                                        <p:tav tm="100000">
                                          <p:val>
                                            <p:strVal val="#ppt_x"/>
                                          </p:val>
                                        </p:tav>
                                      </p:tavLst>
                                    </p:anim>
                                    <p:anim calcmode="lin" valueType="num">
                                      <p:cBhvr>
                                        <p:cTn id="86" dur="500" fill="hold"/>
                                        <p:tgtEl>
                                          <p:spTgt spid="61443">
                                            <p:txEl>
                                              <p:pRg st="10" end="10"/>
                                            </p:txEl>
                                          </p:spTgt>
                                        </p:tgtEl>
                                        <p:attrNameLst>
                                          <p:attrName>ppt_y</p:attrName>
                                        </p:attrNameLst>
                                      </p:cBhvr>
                                      <p:tavLst>
                                        <p:tav tm="0">
                                          <p:val>
                                            <p:strVal val="#ppt_y+.05"/>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4" presetClass="entr" presetSubtype="0" fill="hold" grpId="0" nodeType="clickEffect">
                                  <p:stCondLst>
                                    <p:cond delay="0"/>
                                  </p:stCondLst>
                                  <p:childTnLst>
                                    <p:set>
                                      <p:cBhvr>
                                        <p:cTn id="90" dur="1" fill="hold">
                                          <p:stCondLst>
                                            <p:cond delay="0"/>
                                          </p:stCondLst>
                                        </p:cTn>
                                        <p:tgtEl>
                                          <p:spTgt spid="61443">
                                            <p:txEl>
                                              <p:pRg st="11" end="11"/>
                                            </p:txEl>
                                          </p:spTgt>
                                        </p:tgtEl>
                                        <p:attrNameLst>
                                          <p:attrName>style.visibility</p:attrName>
                                        </p:attrNameLst>
                                      </p:cBhvr>
                                      <p:to>
                                        <p:strVal val="visible"/>
                                      </p:to>
                                    </p:set>
                                    <p:animEffect transition="in" filter="fade">
                                      <p:cBhvr>
                                        <p:cTn id="91" dur="500"/>
                                        <p:tgtEl>
                                          <p:spTgt spid="61443">
                                            <p:txEl>
                                              <p:pRg st="11" end="11"/>
                                            </p:txEl>
                                          </p:spTgt>
                                        </p:tgtEl>
                                      </p:cBhvr>
                                    </p:animEffect>
                                    <p:anim calcmode="lin" valueType="num">
                                      <p:cBhvr>
                                        <p:cTn id="92" dur="500" fill="hold"/>
                                        <p:tgtEl>
                                          <p:spTgt spid="61443">
                                            <p:txEl>
                                              <p:pRg st="11" end="11"/>
                                            </p:txEl>
                                          </p:spTgt>
                                        </p:tgtEl>
                                        <p:attrNameLst>
                                          <p:attrName>ppt_x</p:attrName>
                                        </p:attrNameLst>
                                      </p:cBhvr>
                                      <p:tavLst>
                                        <p:tav tm="0">
                                          <p:val>
                                            <p:strVal val="#ppt_x"/>
                                          </p:val>
                                        </p:tav>
                                        <p:tav tm="100000">
                                          <p:val>
                                            <p:strVal val="#ppt_x"/>
                                          </p:val>
                                        </p:tav>
                                      </p:tavLst>
                                    </p:anim>
                                    <p:anim calcmode="lin" valueType="num">
                                      <p:cBhvr>
                                        <p:cTn id="93" dur="500" fill="hold"/>
                                        <p:tgtEl>
                                          <p:spTgt spid="61443">
                                            <p:txEl>
                                              <p:pRg st="11" end="11"/>
                                            </p:txEl>
                                          </p:spTgt>
                                        </p:tgtEl>
                                        <p:attrNameLst>
                                          <p:attrName>ppt_y</p:attrName>
                                        </p:attrNameLst>
                                      </p:cBhvr>
                                      <p:tavLst>
                                        <p:tav tm="0">
                                          <p:val>
                                            <p:strVal val="#ppt_y+.05"/>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44" presetClass="entr" presetSubtype="0" fill="hold" grpId="0" nodeType="clickEffect">
                                  <p:stCondLst>
                                    <p:cond delay="0"/>
                                  </p:stCondLst>
                                  <p:childTnLst>
                                    <p:set>
                                      <p:cBhvr>
                                        <p:cTn id="97" dur="1" fill="hold">
                                          <p:stCondLst>
                                            <p:cond delay="0"/>
                                          </p:stCondLst>
                                        </p:cTn>
                                        <p:tgtEl>
                                          <p:spTgt spid="61443">
                                            <p:txEl>
                                              <p:pRg st="12" end="12"/>
                                            </p:txEl>
                                          </p:spTgt>
                                        </p:tgtEl>
                                        <p:attrNameLst>
                                          <p:attrName>style.visibility</p:attrName>
                                        </p:attrNameLst>
                                      </p:cBhvr>
                                      <p:to>
                                        <p:strVal val="visible"/>
                                      </p:to>
                                    </p:set>
                                    <p:animEffect transition="in" filter="fade">
                                      <p:cBhvr>
                                        <p:cTn id="98" dur="500"/>
                                        <p:tgtEl>
                                          <p:spTgt spid="61443">
                                            <p:txEl>
                                              <p:pRg st="12" end="12"/>
                                            </p:txEl>
                                          </p:spTgt>
                                        </p:tgtEl>
                                      </p:cBhvr>
                                    </p:animEffect>
                                    <p:anim calcmode="lin" valueType="num">
                                      <p:cBhvr>
                                        <p:cTn id="99" dur="500" fill="hold"/>
                                        <p:tgtEl>
                                          <p:spTgt spid="61443">
                                            <p:txEl>
                                              <p:pRg st="12" end="12"/>
                                            </p:txEl>
                                          </p:spTgt>
                                        </p:tgtEl>
                                        <p:attrNameLst>
                                          <p:attrName>ppt_x</p:attrName>
                                        </p:attrNameLst>
                                      </p:cBhvr>
                                      <p:tavLst>
                                        <p:tav tm="0">
                                          <p:val>
                                            <p:strVal val="#ppt_x"/>
                                          </p:val>
                                        </p:tav>
                                        <p:tav tm="100000">
                                          <p:val>
                                            <p:strVal val="#ppt_x"/>
                                          </p:val>
                                        </p:tav>
                                      </p:tavLst>
                                    </p:anim>
                                    <p:anim calcmode="lin" valueType="num">
                                      <p:cBhvr>
                                        <p:cTn id="100" dur="500" fill="hold"/>
                                        <p:tgtEl>
                                          <p:spTgt spid="61443">
                                            <p:txEl>
                                              <p:pRg st="12" end="1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a:extLst>
              <a:ext uri="{FF2B5EF4-FFF2-40B4-BE49-F238E27FC236}">
                <a16:creationId xmlns:a16="http://schemas.microsoft.com/office/drawing/2014/main" id="{3DA30D56-551D-412D-9175-07B5C488E081}"/>
              </a:ext>
            </a:extLst>
          </p:cNvPr>
          <p:cNvSpPr>
            <a:spLocks noGrp="1"/>
          </p:cNvSpPr>
          <p:nvPr>
            <p:ph type="ctrTitle"/>
          </p:nvPr>
        </p:nvSpPr>
        <p:spPr>
          <a:xfrm>
            <a:off x="685800" y="1333499"/>
            <a:ext cx="7772400" cy="766763"/>
          </a:xfrm>
        </p:spPr>
        <p:txBody>
          <a:bodyPr/>
          <a:lstStyle/>
          <a:p>
            <a:r>
              <a:rPr lang="hu-HU" altLang="hu-HU" sz="3600" b="1" dirty="0">
                <a:latin typeface="Times New Roman" pitchFamily="18" charset="0"/>
                <a:ea typeface="ＭＳ Ｐゴシック" pitchFamily="34" charset="-128"/>
                <a:cs typeface="Times New Roman" pitchFamily="18" charset="0"/>
              </a:rPr>
              <a:t>Jogszabályi háttér</a:t>
            </a:r>
          </a:p>
        </p:txBody>
      </p:sp>
      <p:sp>
        <p:nvSpPr>
          <p:cNvPr id="5" name="Tartalom helye 2">
            <a:extLst>
              <a:ext uri="{FF2B5EF4-FFF2-40B4-BE49-F238E27FC236}">
                <a16:creationId xmlns:a16="http://schemas.microsoft.com/office/drawing/2014/main" id="{8007F310-13B6-4B3A-A616-CCB4C211DEF5}"/>
              </a:ext>
            </a:extLst>
          </p:cNvPr>
          <p:cNvSpPr>
            <a:spLocks noGrp="1"/>
          </p:cNvSpPr>
          <p:nvPr>
            <p:ph type="subTitle" idx="1"/>
          </p:nvPr>
        </p:nvSpPr>
        <p:spPr>
          <a:xfrm>
            <a:off x="1244600" y="2611438"/>
            <a:ext cx="6858000" cy="3136243"/>
          </a:xfrm>
        </p:spPr>
        <p:txBody>
          <a:bodyPr>
            <a:spAutoFit/>
          </a:bodyPr>
          <a:lstStyle/>
          <a:p>
            <a:pPr marL="342900" indent="-342900" algn="l">
              <a:buFont typeface="Arial" panose="020B0604020202020204" pitchFamily="34" charset="0"/>
              <a:buChar char="•"/>
            </a:pPr>
            <a:r>
              <a:rPr lang="hu-HU" altLang="en-US" dirty="0">
                <a:latin typeface="Times New Roman" pitchFamily="18" charset="0"/>
                <a:ea typeface="ＭＳ Ｐゴシック" pitchFamily="34" charset="-128"/>
                <a:cs typeface="Times New Roman" pitchFamily="18" charset="0"/>
              </a:rPr>
              <a:t>Ptk. 6:310 – 6:330. § a bizalmi vagyonkezelési szerződés,</a:t>
            </a:r>
          </a:p>
          <a:p>
            <a:pPr marL="342900" indent="-342900" algn="l">
              <a:buFont typeface="Arial" panose="020B0604020202020204" pitchFamily="34" charset="0"/>
              <a:buChar char="•"/>
            </a:pPr>
            <a:r>
              <a:rPr lang="hu-HU" altLang="en-US" dirty="0">
                <a:latin typeface="Times New Roman" pitchFamily="18" charset="0"/>
                <a:ea typeface="ＭＳ Ｐゴシック" pitchFamily="34" charset="-128"/>
                <a:cs typeface="Times New Roman" pitchFamily="18" charset="0"/>
              </a:rPr>
              <a:t>a bizalmi vagyonkezelőkről és tevékenységük szabályairól szóló 2014. évi XV. törvény,</a:t>
            </a:r>
          </a:p>
          <a:p>
            <a:pPr marL="342900" indent="-342900" algn="l">
              <a:buFont typeface="Arial" panose="020B0604020202020204" pitchFamily="34" charset="0"/>
              <a:buChar char="•"/>
            </a:pPr>
            <a:r>
              <a:rPr lang="hu-HU" altLang="en-US" dirty="0">
                <a:latin typeface="Times New Roman" pitchFamily="18" charset="0"/>
                <a:ea typeface="ＭＳ Ｐゴシック" pitchFamily="34" charset="-128"/>
                <a:cs typeface="Times New Roman" pitchFamily="18" charset="0"/>
              </a:rPr>
              <a:t>a bizalmi vagyonkezelő vállalkozások pénzügyi biztosítékainak egyes szabályairól szóló 87/2014. (III. 20.) Kormányrendelet.</a:t>
            </a:r>
          </a:p>
          <a:p>
            <a:pPr marL="342900" indent="-342900" algn="l">
              <a:buFont typeface="Arial" panose="020B0604020202020204" pitchFamily="34" charset="0"/>
              <a:buChar char="•"/>
            </a:pPr>
            <a:endParaRPr lang="hu-HU" altLang="en-US" dirty="0">
              <a:ea typeface="ＭＳ Ｐゴシック" pitchFamily="34" charset="-128"/>
            </a:endParaRPr>
          </a:p>
        </p:txBody>
      </p:sp>
    </p:spTree>
    <p:extLst>
      <p:ext uri="{BB962C8B-B14F-4D97-AF65-F5344CB8AC3E}">
        <p14:creationId xmlns:p14="http://schemas.microsoft.com/office/powerpoint/2010/main" val="1163166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83655AB4-FB43-4058-B591-A3807A46BD28}"/>
              </a:ext>
            </a:extLst>
          </p:cNvPr>
          <p:cNvSpPr>
            <a:spLocks noGrp="1"/>
          </p:cNvSpPr>
          <p:nvPr>
            <p:ph type="title"/>
          </p:nvPr>
        </p:nvSpPr>
        <p:spPr/>
        <p:txBody>
          <a:bodyPr/>
          <a:lstStyle/>
          <a:p>
            <a:r>
              <a:rPr lang="hu-HU" altLang="hu-HU" b="1" dirty="0">
                <a:latin typeface="Times New Roman" pitchFamily="18" charset="0"/>
                <a:ea typeface="ＭＳ Ｐゴシック" pitchFamily="34" charset="-128"/>
                <a:cs typeface="Times New Roman" pitchFamily="18" charset="0"/>
              </a:rPr>
              <a:t>A bizalmi vagyonkezelés szabályozásának rendszere</a:t>
            </a:r>
            <a:endParaRPr lang="hu-HU" dirty="0"/>
          </a:p>
        </p:txBody>
      </p:sp>
      <p:sp>
        <p:nvSpPr>
          <p:cNvPr id="5" name="Tartalom helye 4">
            <a:extLst>
              <a:ext uri="{FF2B5EF4-FFF2-40B4-BE49-F238E27FC236}">
                <a16:creationId xmlns:a16="http://schemas.microsoft.com/office/drawing/2014/main" id="{40915A2A-E38E-4722-AD35-2E1C02B831B0}"/>
              </a:ext>
            </a:extLst>
          </p:cNvPr>
          <p:cNvSpPr>
            <a:spLocks noGrp="1"/>
          </p:cNvSpPr>
          <p:nvPr>
            <p:ph idx="1"/>
          </p:nvPr>
        </p:nvSpPr>
        <p:spPr/>
        <p:txBody>
          <a:bodyPr>
            <a:normAutofit fontScale="92500" lnSpcReduction="20000"/>
          </a:bodyPr>
          <a:lstStyle/>
          <a:p>
            <a:pPr marL="514350" indent="-514350">
              <a:buFont typeface="+mj-lt"/>
              <a:buAutoNum type="arabicPeriod"/>
              <a:defRPr/>
            </a:pPr>
            <a:r>
              <a:rPr lang="hu-HU" dirty="0">
                <a:latin typeface="Times New Roman" panose="02020603050405020304" pitchFamily="18" charset="0"/>
                <a:cs typeface="Times New Roman" panose="02020603050405020304" pitchFamily="18" charset="0"/>
              </a:rPr>
              <a:t>Ptk. általános szabályai, BVK szabályai és a megbízás szabályai is. </a:t>
            </a:r>
          </a:p>
          <a:p>
            <a:pPr marL="514350" indent="-514350">
              <a:buFont typeface="+mj-lt"/>
              <a:buAutoNum type="arabicPeriod"/>
              <a:defRPr/>
            </a:pPr>
            <a:r>
              <a:rPr lang="hu-HU" dirty="0">
                <a:latin typeface="Times New Roman" panose="02020603050405020304" pitchFamily="18" charset="0"/>
                <a:cs typeface="Times New Roman" panose="02020603050405020304" pitchFamily="18" charset="0"/>
              </a:rPr>
              <a:t>A </a:t>
            </a:r>
            <a:r>
              <a:rPr lang="hu-HU" dirty="0" err="1">
                <a:latin typeface="Times New Roman" panose="02020603050405020304" pitchFamily="18" charset="0"/>
                <a:cs typeface="Times New Roman" panose="02020603050405020304" pitchFamily="18" charset="0"/>
              </a:rPr>
              <a:t>Bvktv</a:t>
            </a:r>
            <a:r>
              <a:rPr lang="hu-HU" dirty="0">
                <a:latin typeface="Times New Roman" panose="02020603050405020304" pitchFamily="18" charset="0"/>
                <a:cs typeface="Times New Roman" panose="02020603050405020304" pitchFamily="18" charset="0"/>
              </a:rPr>
              <a:t>. általános szabályai,</a:t>
            </a:r>
          </a:p>
          <a:p>
            <a:pPr marL="901700" lvl="1" indent="-444500">
              <a:buNone/>
              <a:defRPr/>
            </a:pPr>
            <a:r>
              <a:rPr lang="hu-HU" dirty="0">
                <a:latin typeface="Times New Roman" panose="02020603050405020304" pitchFamily="18" charset="0"/>
                <a:cs typeface="Times New Roman" panose="02020603050405020304" pitchFamily="18" charset="0"/>
              </a:rPr>
              <a:t>2.1. speciális szabályok a nem üzletszerű bizalmi vagyonkezelésre,</a:t>
            </a:r>
          </a:p>
          <a:p>
            <a:pPr marL="457200" lvl="1" indent="0">
              <a:buNone/>
              <a:defRPr/>
            </a:pPr>
            <a:r>
              <a:rPr lang="hu-HU" dirty="0">
                <a:latin typeface="Times New Roman" panose="02020603050405020304" pitchFamily="18" charset="0"/>
                <a:cs typeface="Times New Roman" panose="02020603050405020304" pitchFamily="18" charset="0"/>
              </a:rPr>
              <a:t>2.2. speciális szabályok az üzletszerű bizalmi vagyonkezelésre,</a:t>
            </a:r>
          </a:p>
          <a:p>
            <a:pPr marL="1524000" lvl="2" indent="-609600">
              <a:buNone/>
              <a:defRPr/>
            </a:pPr>
            <a:r>
              <a:rPr lang="hu-HU" dirty="0">
                <a:latin typeface="Times New Roman" panose="02020603050405020304" pitchFamily="18" charset="0"/>
                <a:cs typeface="Times New Roman" panose="02020603050405020304" pitchFamily="18" charset="0"/>
              </a:rPr>
              <a:t>2.2.1. további speciális szabályok az üzletszerű bizalmi vagyonkezelés esetén a lakossági ügyfelekre vonatkozóan,</a:t>
            </a:r>
          </a:p>
          <a:p>
            <a:pPr marL="514350" indent="-514350">
              <a:buFont typeface="+mj-lt"/>
              <a:buAutoNum type="arabicPeriod"/>
              <a:defRPr/>
            </a:pPr>
            <a:r>
              <a:rPr lang="hu-HU" dirty="0">
                <a:latin typeface="Times New Roman" panose="02020603050405020304" pitchFamily="18" charset="0"/>
                <a:cs typeface="Times New Roman" panose="02020603050405020304" pitchFamily="18" charset="0"/>
              </a:rPr>
              <a:t>A bizalmi vagyonkezelést érintő szabályok egyéb jogszabályokban (különösen számviteli- és adójogszabályok),</a:t>
            </a:r>
          </a:p>
          <a:p>
            <a:pPr marL="514350" indent="-514350">
              <a:buFont typeface="+mj-lt"/>
              <a:buAutoNum type="arabicPeriod"/>
              <a:defRPr/>
            </a:pPr>
            <a:r>
              <a:rPr lang="hu-HU" dirty="0">
                <a:latin typeface="Times New Roman" panose="02020603050405020304" pitchFamily="18" charset="0"/>
                <a:cs typeface="Times New Roman" panose="02020603050405020304" pitchFamily="18" charset="0"/>
              </a:rPr>
              <a:t>Mögöttes szabályok, pl. Ptk. családjogi, öröklési jogi szabályai, vagy </a:t>
            </a:r>
            <a:r>
              <a:rPr lang="hu-HU" dirty="0" err="1">
                <a:latin typeface="Times New Roman" panose="02020603050405020304" pitchFamily="18" charset="0"/>
                <a:cs typeface="Times New Roman" panose="02020603050405020304" pitchFamily="18" charset="0"/>
              </a:rPr>
              <a:t>Inytv</a:t>
            </a:r>
            <a:r>
              <a:rPr lang="hu-HU" dirty="0">
                <a:latin typeface="Times New Roman" panose="02020603050405020304" pitchFamily="18" charset="0"/>
                <a:cs typeface="Times New Roman" panose="02020603050405020304" pitchFamily="18" charset="0"/>
              </a:rPr>
              <a:t>., stb.</a:t>
            </a:r>
          </a:p>
          <a:p>
            <a:endParaRPr lang="hu-HU" dirty="0"/>
          </a:p>
        </p:txBody>
      </p:sp>
    </p:spTree>
    <p:extLst>
      <p:ext uri="{BB962C8B-B14F-4D97-AF65-F5344CB8AC3E}">
        <p14:creationId xmlns:p14="http://schemas.microsoft.com/office/powerpoint/2010/main" val="1193729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4327261-218C-45D9-B3B7-939B1F30EED3}"/>
              </a:ext>
            </a:extLst>
          </p:cNvPr>
          <p:cNvSpPr>
            <a:spLocks noGrp="1"/>
          </p:cNvSpPr>
          <p:nvPr>
            <p:ph type="title"/>
          </p:nvPr>
        </p:nvSpPr>
        <p:spPr>
          <a:xfrm>
            <a:off x="628650" y="759408"/>
            <a:ext cx="7886700" cy="1325563"/>
          </a:xfrm>
        </p:spPr>
        <p:txBody>
          <a:bodyPr/>
          <a:lstStyle/>
          <a:p>
            <a:r>
              <a:rPr lang="hu-HU" b="1" dirty="0"/>
              <a:t>Bizalmi vagyonkezelés definíció </a:t>
            </a:r>
            <a:r>
              <a:rPr lang="hu-HU" sz="2000" b="1" dirty="0"/>
              <a:t>(Ptk. 6:310§)</a:t>
            </a:r>
          </a:p>
        </p:txBody>
      </p:sp>
      <p:sp>
        <p:nvSpPr>
          <p:cNvPr id="3" name="Tartalom helye 2">
            <a:extLst>
              <a:ext uri="{FF2B5EF4-FFF2-40B4-BE49-F238E27FC236}">
                <a16:creationId xmlns:a16="http://schemas.microsoft.com/office/drawing/2014/main" id="{0D008AA0-1531-43A0-88BA-01D5B046BC39}"/>
              </a:ext>
            </a:extLst>
          </p:cNvPr>
          <p:cNvSpPr>
            <a:spLocks noGrp="1"/>
          </p:cNvSpPr>
          <p:nvPr>
            <p:ph idx="1"/>
          </p:nvPr>
        </p:nvSpPr>
        <p:spPr>
          <a:xfrm>
            <a:off x="712540" y="2387687"/>
            <a:ext cx="7886700" cy="4351338"/>
          </a:xfrm>
        </p:spPr>
        <p:txBody>
          <a:bodyPr/>
          <a:lstStyle/>
          <a:p>
            <a:pPr marL="0" indent="0">
              <a:buNone/>
            </a:pPr>
            <a:r>
              <a:rPr lang="hu-HU" dirty="0"/>
              <a:t>Bizalmi vagyonkezelési </a:t>
            </a:r>
            <a:r>
              <a:rPr lang="hu-HU" b="1" dirty="0">
                <a:solidFill>
                  <a:srgbClr val="FF0000"/>
                </a:solidFill>
              </a:rPr>
              <a:t>szerződés</a:t>
            </a:r>
            <a:r>
              <a:rPr lang="hu-HU" dirty="0"/>
              <a:t> alapján a </a:t>
            </a:r>
            <a:r>
              <a:rPr lang="hu-HU" b="1" dirty="0">
                <a:solidFill>
                  <a:srgbClr val="FF0000"/>
                </a:solidFill>
              </a:rPr>
              <a:t>vagyonkezelő</a:t>
            </a:r>
            <a:r>
              <a:rPr lang="hu-HU" dirty="0"/>
              <a:t> a </a:t>
            </a:r>
            <a:r>
              <a:rPr lang="hu-HU" b="1" dirty="0">
                <a:solidFill>
                  <a:srgbClr val="FF0000"/>
                </a:solidFill>
              </a:rPr>
              <a:t>vagyonrendelő</a:t>
            </a:r>
            <a:r>
              <a:rPr lang="hu-HU" dirty="0"/>
              <a:t> által </a:t>
            </a:r>
            <a:r>
              <a:rPr lang="hu-HU" b="1" dirty="0">
                <a:solidFill>
                  <a:srgbClr val="FF0000"/>
                </a:solidFill>
              </a:rPr>
              <a:t>tulajdonába adott</a:t>
            </a:r>
            <a:r>
              <a:rPr lang="hu-HU" dirty="0"/>
              <a:t> dolgok, ráruházott jogok és követelések (a továbbiakban: kezelt vagyon) </a:t>
            </a:r>
            <a:r>
              <a:rPr lang="hu-HU" b="1" dirty="0">
                <a:solidFill>
                  <a:srgbClr val="FF0000"/>
                </a:solidFill>
              </a:rPr>
              <a:t>saját nevében</a:t>
            </a:r>
            <a:r>
              <a:rPr lang="hu-HU" dirty="0"/>
              <a:t> a </a:t>
            </a:r>
            <a:r>
              <a:rPr lang="hu-HU" b="1" dirty="0">
                <a:solidFill>
                  <a:srgbClr val="FF0000"/>
                </a:solidFill>
              </a:rPr>
              <a:t>kedvezményezett</a:t>
            </a:r>
            <a:r>
              <a:rPr lang="hu-HU" dirty="0"/>
              <a:t> </a:t>
            </a:r>
            <a:r>
              <a:rPr lang="hu-HU" b="1" dirty="0">
                <a:solidFill>
                  <a:srgbClr val="FF0000"/>
                </a:solidFill>
              </a:rPr>
              <a:t>javára </a:t>
            </a:r>
            <a:r>
              <a:rPr lang="hu-HU" dirty="0"/>
              <a:t>történő kezelésére, a vagyonrendelő díj fizetésére köteles.</a:t>
            </a:r>
          </a:p>
          <a:p>
            <a:endParaRPr lang="hu-HU" dirty="0"/>
          </a:p>
          <a:p>
            <a:pPr marL="0" indent="0">
              <a:buNone/>
            </a:pPr>
            <a:r>
              <a:rPr lang="hu-HU" dirty="0"/>
              <a:t>Kicsit profánul a vagyonkezelő: „Bértulajdonos” </a:t>
            </a:r>
          </a:p>
        </p:txBody>
      </p:sp>
    </p:spTree>
    <p:extLst>
      <p:ext uri="{BB962C8B-B14F-4D97-AF65-F5344CB8AC3E}">
        <p14:creationId xmlns:p14="http://schemas.microsoft.com/office/powerpoint/2010/main" val="808274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b="1" dirty="0">
                <a:latin typeface="Times New Roman" panose="02020603050405020304" pitchFamily="18" charset="0"/>
                <a:cs typeface="Times New Roman" panose="02020603050405020304" pitchFamily="18" charset="0"/>
              </a:rPr>
              <a:t>A szerződéses jogviszonyban szereplők közötti jogviszony</a:t>
            </a: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07134" y="2188194"/>
            <a:ext cx="6129731" cy="334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600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ím 1"/>
          <p:cNvSpPr>
            <a:spLocks noGrp="1"/>
          </p:cNvSpPr>
          <p:nvPr>
            <p:ph type="title"/>
          </p:nvPr>
        </p:nvSpPr>
        <p:spPr/>
        <p:txBody>
          <a:bodyPr/>
          <a:lstStyle/>
          <a:p>
            <a:r>
              <a:rPr lang="hu-HU" altLang="hu-HU" sz="3200" b="1" dirty="0">
                <a:latin typeface="Times New Roman" pitchFamily="18" charset="0"/>
                <a:ea typeface="ＭＳ Ｐゴシック" pitchFamily="34" charset="-128"/>
                <a:cs typeface="Times New Roman" pitchFamily="18" charset="0"/>
              </a:rPr>
              <a:t> A Ptk. vonatkozó szabályainak értékelése</a:t>
            </a:r>
          </a:p>
        </p:txBody>
      </p:sp>
      <p:sp>
        <p:nvSpPr>
          <p:cNvPr id="5123" name="Tartalom helye 2"/>
          <p:cNvSpPr>
            <a:spLocks noGrp="1"/>
          </p:cNvSpPr>
          <p:nvPr>
            <p:ph idx="1"/>
          </p:nvPr>
        </p:nvSpPr>
        <p:spPr>
          <a:xfrm>
            <a:off x="457200" y="1412776"/>
            <a:ext cx="8229600" cy="4713387"/>
          </a:xfrm>
        </p:spPr>
        <p:txBody>
          <a:bodyPr/>
          <a:lstStyle/>
          <a:p>
            <a:r>
              <a:rPr lang="hu-HU" altLang="en-US" dirty="0">
                <a:latin typeface="Times New Roman" pitchFamily="18" charset="0"/>
                <a:ea typeface="ＭＳ Ｐゴシック" pitchFamily="34" charset="-128"/>
                <a:cs typeface="Times New Roman" pitchFamily="18" charset="0"/>
              </a:rPr>
              <a:t>A bizalmi vagyonkezelés elsősorban kötelmi jogviszonyt feltételez, de dologi jogi elemek is megtalálhatók benne (</a:t>
            </a:r>
            <a:r>
              <a:rPr lang="hu-HU" altLang="en-US" dirty="0" err="1">
                <a:latin typeface="Times New Roman" pitchFamily="18" charset="0"/>
                <a:ea typeface="ＭＳ Ｐゴシック" pitchFamily="34" charset="-128"/>
                <a:cs typeface="Times New Roman" pitchFamily="18" charset="0"/>
              </a:rPr>
              <a:t>vagyonelkülönítés</a:t>
            </a:r>
            <a:r>
              <a:rPr lang="hu-HU" altLang="en-US" dirty="0">
                <a:latin typeface="Times New Roman" pitchFamily="18" charset="0"/>
                <a:ea typeface="ＭＳ Ｐゴシック" pitchFamily="34" charset="-128"/>
                <a:cs typeface="Times New Roman" pitchFamily="18" charset="0"/>
              </a:rPr>
              <a:t>, </a:t>
            </a:r>
            <a:r>
              <a:rPr lang="hu-HU" altLang="en-US" dirty="0" err="1">
                <a:latin typeface="Times New Roman" pitchFamily="18" charset="0"/>
                <a:ea typeface="ＭＳ Ｐゴシック" pitchFamily="34" charset="-128"/>
                <a:cs typeface="Times New Roman" pitchFamily="18" charset="0"/>
              </a:rPr>
              <a:t>tracing</a:t>
            </a:r>
            <a:r>
              <a:rPr lang="hu-HU" altLang="en-US" dirty="0">
                <a:latin typeface="Times New Roman" pitchFamily="18" charset="0"/>
                <a:ea typeface="ＭＳ Ｐゴシック" pitchFamily="34" charset="-128"/>
                <a:cs typeface="Times New Roman" pitchFamily="18" charset="0"/>
              </a:rPr>
              <a:t>),</a:t>
            </a:r>
          </a:p>
          <a:p>
            <a:r>
              <a:rPr lang="hu-HU" altLang="en-US" dirty="0">
                <a:latin typeface="Times New Roman" pitchFamily="18" charset="0"/>
                <a:ea typeface="ＭＳ Ｐゴシック" pitchFamily="34" charset="-128"/>
                <a:cs typeface="Times New Roman" pitchFamily="18" charset="0"/>
              </a:rPr>
              <a:t>a szabályozás alapvetően </a:t>
            </a:r>
            <a:r>
              <a:rPr lang="hu-HU" altLang="en-US" dirty="0" err="1">
                <a:latin typeface="Times New Roman" pitchFamily="18" charset="0"/>
                <a:ea typeface="ＭＳ Ｐゴシック" pitchFamily="34" charset="-128"/>
                <a:cs typeface="Times New Roman" pitchFamily="18" charset="0"/>
              </a:rPr>
              <a:t>diszpozitív</a:t>
            </a:r>
            <a:r>
              <a:rPr lang="hu-HU" altLang="en-US" dirty="0">
                <a:latin typeface="Times New Roman" pitchFamily="18" charset="0"/>
                <a:ea typeface="ＭＳ Ｐゴシック" pitchFamily="34" charset="-128"/>
                <a:cs typeface="Times New Roman" pitchFamily="18" charset="0"/>
              </a:rPr>
              <a:t>,</a:t>
            </a:r>
          </a:p>
          <a:p>
            <a:r>
              <a:rPr lang="hu-HU" altLang="en-US" dirty="0">
                <a:latin typeface="Times New Roman" pitchFamily="18" charset="0"/>
                <a:ea typeface="ＭＳ Ｐゴシック" pitchFamily="34" charset="-128"/>
                <a:cs typeface="Times New Roman" pitchFamily="18" charset="0"/>
              </a:rPr>
              <a:t>a szabályozás tartalmazza a hitelezői érdekek védelmét,</a:t>
            </a:r>
          </a:p>
          <a:p>
            <a:r>
              <a:rPr lang="hu-HU" altLang="en-US" dirty="0">
                <a:latin typeface="Times New Roman" pitchFamily="18" charset="0"/>
                <a:ea typeface="ＭＳ Ｐゴシック" pitchFamily="34" charset="-128"/>
                <a:cs typeface="Times New Roman" pitchFamily="18" charset="0"/>
              </a:rPr>
              <a:t>a szabályozás többé-kevésbé illeszkedik az egyéb jogintézményekhez (személyek joga, kötelmi jog, öröklési jog stb.).</a:t>
            </a:r>
          </a:p>
        </p:txBody>
      </p:sp>
    </p:spTree>
    <p:extLst>
      <p:ext uri="{BB962C8B-B14F-4D97-AF65-F5344CB8AC3E}">
        <p14:creationId xmlns:p14="http://schemas.microsoft.com/office/powerpoint/2010/main" val="877220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b="1" dirty="0">
                <a:latin typeface="Times New Roman" panose="02020603050405020304" pitchFamily="18" charset="0"/>
                <a:cs typeface="Times New Roman" panose="02020603050405020304" pitchFamily="18" charset="0"/>
              </a:rPr>
              <a:t>A bizalmi vagyonkezelési szerződés létrehozása</a:t>
            </a:r>
          </a:p>
        </p:txBody>
      </p:sp>
      <p:sp>
        <p:nvSpPr>
          <p:cNvPr id="3" name="Tartalom helye 2"/>
          <p:cNvSpPr>
            <a:spLocks noGrp="1"/>
          </p:cNvSpPr>
          <p:nvPr>
            <p:ph idx="1"/>
          </p:nvPr>
        </p:nvSpPr>
        <p:spPr/>
        <p:txBody>
          <a:bodyPr/>
          <a:lstStyle/>
          <a:p>
            <a:pPr marL="0" indent="0">
              <a:buNone/>
            </a:pPr>
            <a:r>
              <a:rPr lang="hu-HU" dirty="0">
                <a:latin typeface="Times New Roman" panose="02020603050405020304" pitchFamily="18" charset="0"/>
                <a:cs typeface="Times New Roman" panose="02020603050405020304" pitchFamily="18" charset="0"/>
              </a:rPr>
              <a:t>1. </a:t>
            </a:r>
            <a:r>
              <a:rPr lang="hu-HU" b="1" dirty="0">
                <a:latin typeface="Times New Roman" panose="02020603050405020304" pitchFamily="18" charset="0"/>
                <a:cs typeface="Times New Roman" panose="02020603050405020304" pitchFamily="18" charset="0"/>
              </a:rPr>
              <a:t>Tartalmi feltételek: </a:t>
            </a:r>
          </a:p>
          <a:p>
            <a:pPr marL="0" indent="0">
              <a:buNone/>
            </a:pPr>
            <a:r>
              <a:rPr lang="hu-HU" dirty="0">
                <a:latin typeface="Times New Roman" panose="02020603050405020304" pitchFamily="18" charset="0"/>
                <a:cs typeface="Times New Roman" panose="02020603050405020304" pitchFamily="18" charset="0"/>
              </a:rPr>
              <a:t>A) dolgok tulajdonjogának, jogoknak és követeléseknek az átruházása,</a:t>
            </a:r>
          </a:p>
          <a:p>
            <a:pPr marL="0" indent="0">
              <a:buNone/>
            </a:pPr>
            <a:r>
              <a:rPr lang="hu-HU" dirty="0">
                <a:latin typeface="Times New Roman" panose="02020603050405020304" pitchFamily="18" charset="0"/>
                <a:cs typeface="Times New Roman" panose="02020603050405020304" pitchFamily="18" charset="0"/>
              </a:rPr>
              <a:t>B) kedvezményezett megjelölése,</a:t>
            </a:r>
          </a:p>
          <a:p>
            <a:pPr marL="0" indent="0">
              <a:buNone/>
            </a:pPr>
            <a:r>
              <a:rPr lang="hu-HU" dirty="0">
                <a:latin typeface="Times New Roman" panose="02020603050405020304" pitchFamily="18" charset="0"/>
                <a:cs typeface="Times New Roman" panose="02020603050405020304" pitchFamily="18" charset="0"/>
              </a:rPr>
              <a:t>C) </a:t>
            </a:r>
            <a:r>
              <a:rPr lang="hu-HU" dirty="0" err="1">
                <a:latin typeface="Times New Roman" panose="02020603050405020304" pitchFamily="18" charset="0"/>
                <a:cs typeface="Times New Roman" panose="02020603050405020304" pitchFamily="18" charset="0"/>
              </a:rPr>
              <a:t>kedvezményezetti</a:t>
            </a:r>
            <a:r>
              <a:rPr lang="hu-HU" dirty="0">
                <a:latin typeface="Times New Roman" panose="02020603050405020304" pitchFamily="18" charset="0"/>
                <a:cs typeface="Times New Roman" panose="02020603050405020304" pitchFamily="18" charset="0"/>
              </a:rPr>
              <a:t> jogosultság keletkezésének és megszűnésének feltételei.</a:t>
            </a:r>
          </a:p>
          <a:p>
            <a:pPr marL="0" indent="0">
              <a:buNone/>
            </a:pPr>
            <a:r>
              <a:rPr lang="hu-HU" dirty="0">
                <a:latin typeface="Times New Roman" panose="02020603050405020304" pitchFamily="18" charset="0"/>
                <a:cs typeface="Times New Roman" panose="02020603050405020304" pitchFamily="18" charset="0"/>
              </a:rPr>
              <a:t>2. </a:t>
            </a:r>
            <a:r>
              <a:rPr lang="hu-HU" b="1" dirty="0">
                <a:latin typeface="Times New Roman" panose="02020603050405020304" pitchFamily="18" charset="0"/>
                <a:cs typeface="Times New Roman" panose="02020603050405020304" pitchFamily="18" charset="0"/>
              </a:rPr>
              <a:t>Alaki feltétel:</a:t>
            </a:r>
            <a:r>
              <a:rPr lang="hu-HU" dirty="0">
                <a:latin typeface="Times New Roman" panose="02020603050405020304" pitchFamily="18" charset="0"/>
                <a:cs typeface="Times New Roman" panose="02020603050405020304" pitchFamily="18" charset="0"/>
              </a:rPr>
              <a:t> írásbeliség</a:t>
            </a:r>
          </a:p>
        </p:txBody>
      </p:sp>
    </p:spTree>
    <p:extLst>
      <p:ext uri="{BB962C8B-B14F-4D97-AF65-F5344CB8AC3E}">
        <p14:creationId xmlns:p14="http://schemas.microsoft.com/office/powerpoint/2010/main" val="4078927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b="1" dirty="0">
                <a:latin typeface="Times New Roman" panose="02020603050405020304" pitchFamily="18" charset="0"/>
                <a:cs typeface="Times New Roman" panose="02020603050405020304" pitchFamily="18" charset="0"/>
              </a:rPr>
              <a:t>A vagyonrendelés formái, alakisága</a:t>
            </a:r>
          </a:p>
        </p:txBody>
      </p:sp>
      <p:sp>
        <p:nvSpPr>
          <p:cNvPr id="3" name="Tartalom helye 2"/>
          <p:cNvSpPr>
            <a:spLocks noGrp="1"/>
          </p:cNvSpPr>
          <p:nvPr>
            <p:ph idx="1"/>
          </p:nvPr>
        </p:nvSpPr>
        <p:spPr/>
        <p:txBody>
          <a:bodyPr/>
          <a:lstStyle/>
          <a:p>
            <a:pPr marL="514350" indent="-514350">
              <a:buAutoNum type="arabicPeriod"/>
            </a:pPr>
            <a:r>
              <a:rPr lang="hu-HU" dirty="0">
                <a:latin typeface="Times New Roman" panose="02020603050405020304" pitchFamily="18" charset="0"/>
                <a:cs typeface="Times New Roman" panose="02020603050405020304" pitchFamily="18" charset="0"/>
              </a:rPr>
              <a:t>Végrendelet (közvégrendelet, magánvégrendelet).</a:t>
            </a:r>
          </a:p>
          <a:p>
            <a:pPr marL="514350" indent="-514350">
              <a:buAutoNum type="arabicPeriod"/>
            </a:pPr>
            <a:r>
              <a:rPr lang="hu-HU" dirty="0">
                <a:latin typeface="Times New Roman" panose="02020603050405020304" pitchFamily="18" charset="0"/>
                <a:cs typeface="Times New Roman" panose="02020603050405020304" pitchFamily="18" charset="0"/>
              </a:rPr>
              <a:t>Egyoldalú nyilatkozat (közjegyzői okirat).</a:t>
            </a:r>
          </a:p>
          <a:p>
            <a:pPr marL="514350" indent="-514350">
              <a:buAutoNum type="arabicPeriod"/>
            </a:pPr>
            <a:r>
              <a:rPr lang="hu-HU" dirty="0">
                <a:latin typeface="Times New Roman" panose="02020603050405020304" pitchFamily="18" charset="0"/>
                <a:cs typeface="Times New Roman" panose="02020603050405020304" pitchFamily="18" charset="0"/>
              </a:rPr>
              <a:t>Szerződés: egyszerű írásbeliség, kivétel, ha nyilvántartásba vételhez egyéb alakiság szükséges.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869160"/>
            <a:ext cx="2447925" cy="187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368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FDEF698-6D19-480E-8EC3-1F5A29449198}"/>
              </a:ext>
            </a:extLst>
          </p:cNvPr>
          <p:cNvSpPr>
            <a:spLocks noGrp="1"/>
          </p:cNvSpPr>
          <p:nvPr>
            <p:ph type="title"/>
          </p:nvPr>
        </p:nvSpPr>
        <p:spPr/>
        <p:txBody>
          <a:bodyPr>
            <a:normAutofit/>
          </a:bodyPr>
          <a:lstStyle/>
          <a:p>
            <a:pPr algn="ctr"/>
            <a:r>
              <a:rPr lang="hu-HU" dirty="0"/>
              <a:t>A TRUST</a:t>
            </a:r>
          </a:p>
        </p:txBody>
      </p:sp>
      <p:sp>
        <p:nvSpPr>
          <p:cNvPr id="3" name="Tartalom helye 2">
            <a:extLst>
              <a:ext uri="{FF2B5EF4-FFF2-40B4-BE49-F238E27FC236}">
                <a16:creationId xmlns:a16="http://schemas.microsoft.com/office/drawing/2014/main" id="{A50717CD-5848-4C44-A604-6F7B68CEA844}"/>
              </a:ext>
            </a:extLst>
          </p:cNvPr>
          <p:cNvSpPr>
            <a:spLocks noGrp="1"/>
          </p:cNvSpPr>
          <p:nvPr>
            <p:ph idx="1"/>
          </p:nvPr>
        </p:nvSpPr>
        <p:spPr>
          <a:xfrm>
            <a:off x="699432" y="1422953"/>
            <a:ext cx="7886700" cy="2712819"/>
          </a:xfrm>
        </p:spPr>
        <p:txBody>
          <a:bodyPr>
            <a:normAutofit fontScale="92500" lnSpcReduction="10000"/>
          </a:bodyPr>
          <a:lstStyle/>
          <a:p>
            <a:r>
              <a:rPr lang="hu-HU" dirty="0"/>
              <a:t>A </a:t>
            </a:r>
            <a:r>
              <a:rPr lang="hu-HU" dirty="0" err="1"/>
              <a:t>trust</a:t>
            </a:r>
            <a:r>
              <a:rPr lang="hu-HU" dirty="0"/>
              <a:t> intézménye elsősorban – de nem kizárólagosan – angol jogi alapokon nyugszik</a:t>
            </a:r>
          </a:p>
          <a:p>
            <a:r>
              <a:rPr lang="hu-HU" dirty="0"/>
              <a:t>A bizalmi vagyonkezelés a </a:t>
            </a:r>
            <a:r>
              <a:rPr lang="hu-HU" dirty="0" err="1"/>
              <a:t>trust</a:t>
            </a:r>
            <a:r>
              <a:rPr lang="hu-HU" dirty="0"/>
              <a:t> megvalósítása római jogi alapokon a kontinentális jogrendszerű Magyarországon</a:t>
            </a:r>
          </a:p>
          <a:p>
            <a:r>
              <a:rPr lang="hu-HU" dirty="0"/>
              <a:t>A </a:t>
            </a:r>
            <a:r>
              <a:rPr lang="hu-HU" dirty="0" err="1"/>
              <a:t>trust</a:t>
            </a:r>
            <a:r>
              <a:rPr lang="hu-HU" dirty="0"/>
              <a:t> az angol jogban főként dologi jogi jogviszony</a:t>
            </a:r>
          </a:p>
          <a:p>
            <a:r>
              <a:rPr lang="hu-HU" dirty="0"/>
              <a:t>A vagyonkezelő eredetileg </a:t>
            </a:r>
            <a:r>
              <a:rPr lang="hu-HU" b="1" dirty="0"/>
              <a:t>ingyenesen</a:t>
            </a:r>
            <a:r>
              <a:rPr lang="hu-HU" dirty="0"/>
              <a:t> tette a dolgát</a:t>
            </a:r>
          </a:p>
        </p:txBody>
      </p:sp>
      <p:sp>
        <p:nvSpPr>
          <p:cNvPr id="4" name="Tartalom helye 2">
            <a:extLst>
              <a:ext uri="{FF2B5EF4-FFF2-40B4-BE49-F238E27FC236}">
                <a16:creationId xmlns:a16="http://schemas.microsoft.com/office/drawing/2014/main" id="{E902C734-16C0-4A6B-82A2-827489BE0CE5}"/>
              </a:ext>
            </a:extLst>
          </p:cNvPr>
          <p:cNvSpPr txBox="1">
            <a:spLocks/>
          </p:cNvSpPr>
          <p:nvPr/>
        </p:nvSpPr>
        <p:spPr>
          <a:xfrm>
            <a:off x="536371" y="4477624"/>
            <a:ext cx="8229600" cy="224195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Tx/>
              <a:buNone/>
              <a:defRPr/>
            </a:pPr>
            <a:r>
              <a:rPr lang="hu-HU" dirty="0">
                <a:latin typeface="Times New Roman" pitchFamily="18" charset="0"/>
                <a:ea typeface="ＭＳ Ｐゴシック" pitchFamily="34" charset="-128"/>
                <a:cs typeface="Times New Roman" pitchFamily="18" charset="0"/>
              </a:rPr>
              <a:t>Az angol jog főbb jellemzői a következők:</a:t>
            </a:r>
          </a:p>
          <a:p>
            <a:pPr algn="just">
              <a:buFontTx/>
              <a:buChar char="-"/>
              <a:defRPr/>
            </a:pPr>
            <a:r>
              <a:rPr lang="hu-HU" dirty="0">
                <a:latin typeface="Times New Roman" pitchFamily="18" charset="0"/>
                <a:ea typeface="ＭＳ Ｐゴシック" pitchFamily="34" charset="-128"/>
                <a:cs typeface="Times New Roman" pitchFamily="18" charset="0"/>
              </a:rPr>
              <a:t>az angol jog nem áll a római jog hatása alatt, bár jelentős hasonlóságai vannak,</a:t>
            </a:r>
          </a:p>
          <a:p>
            <a:pPr algn="just">
              <a:buFontTx/>
              <a:buChar char="-"/>
              <a:defRPr/>
            </a:pPr>
            <a:r>
              <a:rPr lang="hu-HU" dirty="0">
                <a:latin typeface="Times New Roman" pitchFamily="18" charset="0"/>
                <a:ea typeface="ＭＳ Ｐゴシック" pitchFamily="34" charset="-128"/>
                <a:cs typeface="Times New Roman" pitchFamily="18" charset="0"/>
              </a:rPr>
              <a:t>az angol jog túlnyomórészt nem kodifikált (</a:t>
            </a:r>
            <a:r>
              <a:rPr lang="hu-HU" dirty="0" err="1">
                <a:latin typeface="Times New Roman" pitchFamily="18" charset="0"/>
                <a:ea typeface="ＭＳ Ｐゴシック" pitchFamily="34" charset="-128"/>
                <a:cs typeface="Times New Roman" pitchFamily="18" charset="0"/>
              </a:rPr>
              <a:t>unenacted</a:t>
            </a:r>
            <a:r>
              <a:rPr lang="hu-HU" dirty="0">
                <a:latin typeface="Times New Roman" pitchFamily="18" charset="0"/>
                <a:ea typeface="ＭＳ Ｐゴシック" pitchFamily="34" charset="-128"/>
                <a:cs typeface="Times New Roman" pitchFamily="18" charset="0"/>
              </a:rPr>
              <a:t>). Vö. Jeremy </a:t>
            </a:r>
            <a:r>
              <a:rPr lang="hu-HU" dirty="0" err="1">
                <a:latin typeface="Times New Roman" pitchFamily="18" charset="0"/>
                <a:ea typeface="ＭＳ Ｐゴシック" pitchFamily="34" charset="-128"/>
                <a:cs typeface="Times New Roman" pitchFamily="18" charset="0"/>
              </a:rPr>
              <a:t>Bentham</a:t>
            </a:r>
            <a:r>
              <a:rPr lang="hu-HU" dirty="0">
                <a:latin typeface="Times New Roman" pitchFamily="18" charset="0"/>
                <a:ea typeface="ＭＳ Ｐゴシック" pitchFamily="34" charset="-128"/>
                <a:cs typeface="Times New Roman" pitchFamily="18" charset="0"/>
              </a:rPr>
              <a:t>,</a:t>
            </a:r>
          </a:p>
          <a:p>
            <a:pPr algn="just">
              <a:buFontTx/>
              <a:buChar char="-"/>
              <a:defRPr/>
            </a:pPr>
            <a:r>
              <a:rPr lang="hu-HU" dirty="0">
                <a:latin typeface="Times New Roman" pitchFamily="18" charset="0"/>
                <a:ea typeface="ＭＳ Ｐゴシック" pitchFamily="34" charset="-128"/>
                <a:cs typeface="Times New Roman" pitchFamily="18" charset="0"/>
              </a:rPr>
              <a:t>az angol jog történeti jellegű, szemben a kontinentális jogrendszerekkel,</a:t>
            </a:r>
          </a:p>
          <a:p>
            <a:pPr algn="just">
              <a:buFontTx/>
              <a:buChar char="-"/>
              <a:defRPr/>
            </a:pPr>
            <a:r>
              <a:rPr lang="hu-HU" dirty="0">
                <a:latin typeface="Times New Roman" pitchFamily="18" charset="0"/>
                <a:ea typeface="ＭＳ Ｐゴシック" pitchFamily="34" charset="-128"/>
                <a:cs typeface="Times New Roman" pitchFamily="18" charset="0"/>
              </a:rPr>
              <a:t>az angol jogban </a:t>
            </a:r>
            <a:r>
              <a:rPr lang="hu-HU" dirty="0" err="1">
                <a:latin typeface="Times New Roman" pitchFamily="18" charset="0"/>
                <a:ea typeface="ＭＳ Ｐゴシック" pitchFamily="34" charset="-128"/>
                <a:cs typeface="Times New Roman" pitchFamily="18" charset="0"/>
              </a:rPr>
              <a:t>jellemzőek</a:t>
            </a:r>
            <a:r>
              <a:rPr lang="hu-HU" dirty="0">
                <a:latin typeface="Times New Roman" pitchFamily="18" charset="0"/>
                <a:ea typeface="ＭＳ Ｐゴシック" pitchFamily="34" charset="-128"/>
                <a:cs typeface="Times New Roman" pitchFamily="18" charset="0"/>
              </a:rPr>
              <a:t> még ma is a hűbéri jog elemei, elsősorban a dologi jogok körében.</a:t>
            </a:r>
          </a:p>
          <a:p>
            <a:pPr marL="0" indent="0" algn="just">
              <a:buFontTx/>
              <a:buNone/>
              <a:defRPr/>
            </a:pPr>
            <a:endParaRPr lang="hu-HU" dirty="0">
              <a:latin typeface="Times New Roman" pitchFamily="18" charset="0"/>
              <a:ea typeface="ＭＳ Ｐゴシック" pitchFamily="34" charset="-128"/>
              <a:cs typeface="Times New Roman" pitchFamily="18" charset="0"/>
            </a:endParaRPr>
          </a:p>
          <a:p>
            <a:pPr marL="0" indent="0" algn="just">
              <a:buFontTx/>
              <a:buNone/>
              <a:defRPr/>
            </a:pPr>
            <a:endParaRPr lang="hu-HU" dirty="0">
              <a:latin typeface="Times New Roman" pitchFamily="18" charset="0"/>
              <a:ea typeface="ＭＳ Ｐゴシック" pitchFamily="34" charset="-128"/>
              <a:cs typeface="Times New Roman" pitchFamily="18" charset="0"/>
            </a:endParaRPr>
          </a:p>
        </p:txBody>
      </p:sp>
    </p:spTree>
    <p:extLst>
      <p:ext uri="{BB962C8B-B14F-4D97-AF65-F5344CB8AC3E}">
        <p14:creationId xmlns:p14="http://schemas.microsoft.com/office/powerpoint/2010/main" val="3063558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a:latin typeface="Times New Roman" panose="02020603050405020304" pitchFamily="18" charset="0"/>
                <a:cs typeface="Times New Roman" panose="02020603050405020304" pitchFamily="18" charset="0"/>
              </a:rPr>
              <a:t>A felek lehetséges pozíciói</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8092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966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latin typeface="Times New Roman" panose="02020603050405020304" pitchFamily="18" charset="0"/>
                <a:cs typeface="Times New Roman" panose="02020603050405020304" pitchFamily="18" charset="0"/>
              </a:rPr>
              <a:t>Kezelt vagyon meghatározása</a:t>
            </a:r>
          </a:p>
        </p:txBody>
      </p:sp>
      <p:sp>
        <p:nvSpPr>
          <p:cNvPr id="3" name="Tartalom helye 2"/>
          <p:cNvSpPr>
            <a:spLocks noGrp="1"/>
          </p:cNvSpPr>
          <p:nvPr>
            <p:ph idx="1"/>
          </p:nvPr>
        </p:nvSpPr>
        <p:spPr/>
        <p:txBody>
          <a:bodyPr/>
          <a:lstStyle/>
          <a:p>
            <a:r>
              <a:rPr lang="hu-HU" dirty="0">
                <a:latin typeface="Times New Roman" panose="02020603050405020304" pitchFamily="18" charset="0"/>
                <a:cs typeface="Times New Roman" panose="02020603050405020304" pitchFamily="18" charset="0"/>
              </a:rPr>
              <a:t>ingatlan,</a:t>
            </a:r>
          </a:p>
          <a:p>
            <a:r>
              <a:rPr lang="hu-HU" dirty="0">
                <a:latin typeface="Times New Roman" panose="02020603050405020304" pitchFamily="18" charset="0"/>
                <a:cs typeface="Times New Roman" panose="02020603050405020304" pitchFamily="18" charset="0"/>
              </a:rPr>
              <a:t>társaságbeli részesedés,</a:t>
            </a:r>
          </a:p>
          <a:p>
            <a:r>
              <a:rPr lang="hu-HU" dirty="0">
                <a:latin typeface="Times New Roman" panose="02020603050405020304" pitchFamily="18" charset="0"/>
                <a:cs typeface="Times New Roman" panose="02020603050405020304" pitchFamily="18" charset="0"/>
              </a:rPr>
              <a:t>pénz,</a:t>
            </a:r>
          </a:p>
          <a:p>
            <a:r>
              <a:rPr lang="hu-HU" dirty="0">
                <a:latin typeface="Times New Roman" panose="02020603050405020304" pitchFamily="18" charset="0"/>
                <a:cs typeface="Times New Roman" panose="02020603050405020304" pitchFamily="18" charset="0"/>
              </a:rPr>
              <a:t>értékpapír,</a:t>
            </a:r>
          </a:p>
          <a:p>
            <a:r>
              <a:rPr lang="hu-HU" dirty="0">
                <a:latin typeface="Times New Roman" panose="02020603050405020304" pitchFamily="18" charset="0"/>
                <a:cs typeface="Times New Roman" panose="02020603050405020304" pitchFamily="18" charset="0"/>
              </a:rPr>
              <a:t>ingóságok,</a:t>
            </a:r>
          </a:p>
          <a:p>
            <a:r>
              <a:rPr lang="hu-HU" dirty="0">
                <a:latin typeface="Times New Roman" panose="02020603050405020304" pitchFamily="18" charset="0"/>
                <a:cs typeface="Times New Roman" panose="02020603050405020304" pitchFamily="18" charset="0"/>
              </a:rPr>
              <a:t>különböző jogok,</a:t>
            </a:r>
          </a:p>
          <a:p>
            <a:r>
              <a:rPr lang="hu-HU" dirty="0">
                <a:latin typeface="Times New Roman" panose="02020603050405020304" pitchFamily="18" charset="0"/>
                <a:cs typeface="Times New Roman" panose="02020603050405020304" pitchFamily="18" charset="0"/>
              </a:rPr>
              <a:t>követelések.</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340768"/>
            <a:ext cx="25908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284984"/>
            <a:ext cx="2518792"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5013176"/>
            <a:ext cx="26574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0465" y="5157191"/>
            <a:ext cx="2457450" cy="1596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3190875"/>
            <a:ext cx="2705100" cy="1318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7447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latin typeface="Times New Roman" panose="02020603050405020304" pitchFamily="18" charset="0"/>
                <a:cs typeface="Times New Roman" panose="02020603050405020304" pitchFamily="18" charset="0"/>
              </a:rPr>
              <a:t>Ingatlan</a:t>
            </a:r>
          </a:p>
        </p:txBody>
      </p:sp>
      <p:sp>
        <p:nvSpPr>
          <p:cNvPr id="3" name="Tartalom helye 2"/>
          <p:cNvSpPr>
            <a:spLocks noGrp="1"/>
          </p:cNvSpPr>
          <p:nvPr>
            <p:ph idx="1"/>
          </p:nvPr>
        </p:nvSpPr>
        <p:spPr/>
        <p:txBody>
          <a:bodyPr>
            <a:normAutofit lnSpcReduction="10000"/>
          </a:bodyPr>
          <a:lstStyle/>
          <a:p>
            <a:pPr marL="0" indent="0">
              <a:buNone/>
            </a:pPr>
            <a:r>
              <a:rPr lang="hu-HU" sz="2400" dirty="0">
                <a:latin typeface="Times New Roman" panose="02020603050405020304" pitchFamily="18" charset="0"/>
                <a:cs typeface="Times New Roman" panose="02020603050405020304" pitchFamily="18" charset="0"/>
              </a:rPr>
              <a:t>A tulajdonjog átvezetéséhez szükséges:</a:t>
            </a:r>
          </a:p>
          <a:p>
            <a:r>
              <a:rPr lang="hu-HU" sz="2400" dirty="0">
                <a:latin typeface="Times New Roman" panose="02020603050405020304" pitchFamily="18" charset="0"/>
                <a:cs typeface="Times New Roman" panose="02020603050405020304" pitchFamily="18" charset="0"/>
              </a:rPr>
              <a:t>bizalmi vagyonkezelési vállalkozás esetén a kérelemben erről a minőségről nyilatkozni kell, és csatolni szükséges a bizalmi vagyonkezelési vállalkozás e minőségének igazolására szolgáló hatósági bizonyítványt,</a:t>
            </a:r>
          </a:p>
          <a:p>
            <a:r>
              <a:rPr lang="hu-HU" sz="2400" dirty="0">
                <a:latin typeface="Times New Roman" panose="02020603050405020304" pitchFamily="18" charset="0"/>
                <a:cs typeface="Times New Roman" panose="02020603050405020304" pitchFamily="18" charset="0"/>
              </a:rPr>
              <a:t>nem bizalmi vagyonkezelő vállalkozás vagyonkezelő esetén a bizalmi vagyonkezelési szerződést igazoló bejelentési bizonyítványt kell mellékelni,</a:t>
            </a:r>
          </a:p>
          <a:p>
            <a:r>
              <a:rPr lang="hu-HU" sz="2400" dirty="0">
                <a:latin typeface="Times New Roman" panose="02020603050405020304" pitchFamily="18" charset="0"/>
                <a:cs typeface="Times New Roman" panose="02020603050405020304" pitchFamily="18" charset="0"/>
              </a:rPr>
              <a:t>föld tulajdonjogának átruházása esetén a mezőgazdasági igazgatási szerv jóváhagyó záradékát is tartalmaznia kell a szerződésnek.</a:t>
            </a:r>
          </a:p>
          <a:p>
            <a:r>
              <a:rPr lang="hu-HU" sz="2400" dirty="0">
                <a:latin typeface="Times New Roman" panose="02020603050405020304" pitchFamily="18" charset="0"/>
                <a:cs typeface="Times New Roman" panose="02020603050405020304" pitchFamily="18" charset="0"/>
              </a:rPr>
              <a:t>Vagyonkezelő jog (</a:t>
            </a:r>
            <a:r>
              <a:rPr lang="hu-HU" sz="2400" dirty="0" err="1">
                <a:latin typeface="Times New Roman" panose="02020603050405020304" pitchFamily="18" charset="0"/>
                <a:cs typeface="Times New Roman" panose="02020603050405020304" pitchFamily="18" charset="0"/>
              </a:rPr>
              <a:t>Inytv</a:t>
            </a:r>
            <a:r>
              <a:rPr lang="hu-HU" sz="2400" dirty="0">
                <a:latin typeface="Times New Roman" panose="02020603050405020304" pitchFamily="18" charset="0"/>
                <a:cs typeface="Times New Roman" panose="02020603050405020304" pitchFamily="18" charset="0"/>
              </a:rPr>
              <a:t>. 17. § (1) bekezdés 27. pont).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025" y="11663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1163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latin typeface="Times New Roman" panose="02020603050405020304" pitchFamily="18" charset="0"/>
                <a:cs typeface="Times New Roman" panose="02020603050405020304" pitchFamily="18" charset="0"/>
              </a:rPr>
              <a:t>Társaságbeli részesedés</a:t>
            </a:r>
          </a:p>
        </p:txBody>
      </p:sp>
      <p:sp>
        <p:nvSpPr>
          <p:cNvPr id="3" name="Tartalom helye 2"/>
          <p:cNvSpPr>
            <a:spLocks noGrp="1"/>
          </p:cNvSpPr>
          <p:nvPr>
            <p:ph idx="1"/>
          </p:nvPr>
        </p:nvSpPr>
        <p:spPr>
          <a:xfrm>
            <a:off x="457200" y="1268760"/>
            <a:ext cx="8229600" cy="4857403"/>
          </a:xfrm>
        </p:spPr>
        <p:txBody>
          <a:bodyPr/>
          <a:lstStyle/>
          <a:p>
            <a:pPr marL="0" indent="0">
              <a:buNone/>
            </a:pPr>
            <a:r>
              <a:rPr lang="hu-HU" sz="2800" dirty="0">
                <a:latin typeface="Times New Roman" panose="02020603050405020304" pitchFamily="18" charset="0"/>
                <a:cs typeface="Times New Roman" panose="02020603050405020304" pitchFamily="18" charset="0"/>
              </a:rPr>
              <a:t>A cégbírósági átvezetéshez szükséges, hogy:</a:t>
            </a:r>
          </a:p>
          <a:p>
            <a:r>
              <a:rPr lang="hu-HU" sz="2800" dirty="0">
                <a:latin typeface="Times New Roman" panose="02020603050405020304" pitchFamily="18" charset="0"/>
                <a:cs typeface="Times New Roman" panose="02020603050405020304" pitchFamily="18" charset="0"/>
              </a:rPr>
              <a:t>üzletszerű bizalmi vagyonkezelő vállalkozás esetén a szerződés olyan kivonata kerüljön benyújtásra a cégbírósághoz, amelyből a felek azonosító adatai megismerhetők, továbbá</a:t>
            </a:r>
          </a:p>
          <a:p>
            <a:r>
              <a:rPr lang="hu-HU" sz="2800" dirty="0">
                <a:latin typeface="Times New Roman" panose="02020603050405020304" pitchFamily="18" charset="0"/>
                <a:cs typeface="Times New Roman" panose="02020603050405020304" pitchFamily="18" charset="0"/>
              </a:rPr>
              <a:t>nem üzletszerű bizalmi vagyonkezelő esetén ezen túlmenően a bejelentési bizonyítványt is csatolni kell (</a:t>
            </a:r>
            <a:r>
              <a:rPr lang="hu-HU" sz="2800" dirty="0" err="1">
                <a:latin typeface="Times New Roman" panose="02020603050405020304" pitchFamily="18" charset="0"/>
                <a:cs typeface="Times New Roman" panose="02020603050405020304" pitchFamily="18" charset="0"/>
              </a:rPr>
              <a:t>Ctv</a:t>
            </a:r>
            <a:r>
              <a:rPr lang="hu-HU" sz="2800" dirty="0">
                <a:latin typeface="Times New Roman" panose="02020603050405020304" pitchFamily="18" charset="0"/>
                <a:cs typeface="Times New Roman" panose="02020603050405020304" pitchFamily="18" charset="0"/>
              </a:rPr>
              <a:t>. 25. § (1) bekezdés z) pontja.).</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5238750"/>
            <a:ext cx="2267744"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6471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a:latin typeface="Times New Roman" panose="02020603050405020304" pitchFamily="18" charset="0"/>
                <a:cs typeface="Times New Roman" panose="02020603050405020304" pitchFamily="18" charset="0"/>
              </a:rPr>
              <a:t>Iparjogvédelmi jogok</a:t>
            </a:r>
          </a:p>
        </p:txBody>
      </p:sp>
      <p:sp>
        <p:nvSpPr>
          <p:cNvPr id="3" name="Tartalom helye 2"/>
          <p:cNvSpPr>
            <a:spLocks noGrp="1"/>
          </p:cNvSpPr>
          <p:nvPr>
            <p:ph idx="1"/>
          </p:nvPr>
        </p:nvSpPr>
        <p:spPr>
          <a:xfrm>
            <a:off x="457200" y="1196752"/>
            <a:ext cx="8229600" cy="4929411"/>
          </a:xfrm>
        </p:spPr>
        <p:txBody>
          <a:bodyPr/>
          <a:lstStyle/>
          <a:p>
            <a:r>
              <a:rPr lang="hu-HU" dirty="0">
                <a:latin typeface="Times New Roman" panose="02020603050405020304" pitchFamily="18" charset="0"/>
                <a:cs typeface="Times New Roman" panose="02020603050405020304" pitchFamily="18" charset="0"/>
              </a:rPr>
              <a:t>Találmányok szabadalmi oltalmának vagyonkezelésbe adása esetén a szabadalmi lajstromban fel kell tüntetni. Szabadalmi oltalmat vagy igényt csak bizalmi vagyonkezelő vállalkozás kezelésébe lehet adni (1995. évi XXXIII. törvény 55. § (3a) bekezdés).  </a:t>
            </a:r>
          </a:p>
          <a:p>
            <a:r>
              <a:rPr lang="hu-HU" dirty="0">
                <a:latin typeface="Times New Roman" panose="02020603050405020304" pitchFamily="18" charset="0"/>
                <a:cs typeface="Times New Roman" panose="02020603050405020304" pitchFamily="18" charset="0"/>
              </a:rPr>
              <a:t>Formatervezési mintaoltalom esetén a vagyonkezelés tényét a mintaoltalmi lajstromban szintén fel kell tüntetni (2001. évi XLVIII. törvény 34. § (2) bekezdés).</a:t>
            </a:r>
          </a:p>
        </p:txBody>
      </p:sp>
    </p:spTree>
    <p:extLst>
      <p:ext uri="{BB962C8B-B14F-4D97-AF65-F5344CB8AC3E}">
        <p14:creationId xmlns:p14="http://schemas.microsoft.com/office/powerpoint/2010/main" val="1180141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latin typeface="Times New Roman" panose="02020603050405020304" pitchFamily="18" charset="0"/>
                <a:cs typeface="Times New Roman" panose="02020603050405020304" pitchFamily="18" charset="0"/>
              </a:rPr>
              <a:t>Járművek</a:t>
            </a:r>
          </a:p>
        </p:txBody>
      </p:sp>
      <p:sp>
        <p:nvSpPr>
          <p:cNvPr id="3" name="Tartalom helye 2"/>
          <p:cNvSpPr>
            <a:spLocks noGrp="1"/>
          </p:cNvSpPr>
          <p:nvPr>
            <p:ph idx="1"/>
          </p:nvPr>
        </p:nvSpPr>
        <p:spPr/>
        <p:txBody>
          <a:bodyPr/>
          <a:lstStyle/>
          <a:p>
            <a:r>
              <a:rPr lang="hu-HU" dirty="0">
                <a:latin typeface="Times New Roman" panose="02020603050405020304" pitchFamily="18" charset="0"/>
                <a:cs typeface="Times New Roman" panose="02020603050405020304" pitchFamily="18" charset="0"/>
              </a:rPr>
              <a:t>Légi jármű vagyonkezelésbe adása esetén azt a lajstromban át kell vezetni (1995. évi XCVII. törvény 12. § (4) bekezdés).  </a:t>
            </a:r>
          </a:p>
          <a:p>
            <a:r>
              <a:rPr lang="hu-HU" dirty="0">
                <a:latin typeface="Times New Roman" panose="02020603050405020304" pitchFamily="18" charset="0"/>
                <a:cs typeface="Times New Roman" panose="02020603050405020304" pitchFamily="18" charset="0"/>
              </a:rPr>
              <a:t>Egyéb gépjármű esetében a járműnyilvántartásban a kezelt vagyon ténye szintén feltüntetésre kell, hogy kerüljön (1999. évi LXXXIV. törvény 9. § (1b) bekezdés).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5157192"/>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201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D732CEE-AFDB-4BE1-AF8C-B694C9FFAB00}"/>
              </a:ext>
            </a:extLst>
          </p:cNvPr>
          <p:cNvSpPr>
            <a:spLocks noGrp="1"/>
          </p:cNvSpPr>
          <p:nvPr>
            <p:ph type="title"/>
          </p:nvPr>
        </p:nvSpPr>
        <p:spPr/>
        <p:txBody>
          <a:bodyPr/>
          <a:lstStyle/>
          <a:p>
            <a:r>
              <a:rPr lang="hu-HU" dirty="0"/>
              <a:t>Bizalmi vagyonkezelés a gyakorlatban</a:t>
            </a:r>
          </a:p>
        </p:txBody>
      </p:sp>
      <p:sp>
        <p:nvSpPr>
          <p:cNvPr id="3" name="Tartalom helye 2">
            <a:extLst>
              <a:ext uri="{FF2B5EF4-FFF2-40B4-BE49-F238E27FC236}">
                <a16:creationId xmlns:a16="http://schemas.microsoft.com/office/drawing/2014/main" id="{B7CE0154-1AB3-4D95-8EDB-9BAC69C2CAAB}"/>
              </a:ext>
            </a:extLst>
          </p:cNvPr>
          <p:cNvSpPr>
            <a:spLocks noGrp="1"/>
          </p:cNvSpPr>
          <p:nvPr>
            <p:ph idx="1"/>
          </p:nvPr>
        </p:nvSpPr>
        <p:spPr/>
        <p:txBody>
          <a:bodyPr/>
          <a:lstStyle/>
          <a:p>
            <a:r>
              <a:rPr lang="hu-HU" dirty="0"/>
              <a:t>Passzív  =&gt; megőriz</a:t>
            </a:r>
          </a:p>
          <a:p>
            <a:r>
              <a:rPr lang="hu-HU" dirty="0"/>
              <a:t>Aktív =&gt; gazdálkodik, hozam, növekmény</a:t>
            </a:r>
          </a:p>
          <a:p>
            <a:endParaRPr lang="hu-HU" dirty="0"/>
          </a:p>
          <a:p>
            <a:pPr marL="0" indent="0">
              <a:buNone/>
            </a:pPr>
            <a:r>
              <a:rPr lang="hu-HU" dirty="0"/>
              <a:t>A </a:t>
            </a:r>
            <a:r>
              <a:rPr lang="hu-HU" dirty="0" err="1"/>
              <a:t>bvk</a:t>
            </a:r>
            <a:r>
              <a:rPr lang="hu-HU" dirty="0"/>
              <a:t> szerződés a döntő a vagyonkezelő kompetenciája tekintetében (kötött, vagy akár teljes mértékben diszkrecionális a jogköre), de jogszabály is meghatározhatja (pl. laikus fogyasztók védelme érdekében nem értékesítheti a vagyont) </a:t>
            </a:r>
          </a:p>
        </p:txBody>
      </p:sp>
    </p:spTree>
    <p:extLst>
      <p:ext uri="{BB962C8B-B14F-4D97-AF65-F5344CB8AC3E}">
        <p14:creationId xmlns:p14="http://schemas.microsoft.com/office/powerpoint/2010/main" val="1699468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393E033-65AE-4DB9-A73D-387C7A867F5C}"/>
              </a:ext>
            </a:extLst>
          </p:cNvPr>
          <p:cNvSpPr>
            <a:spLocks noGrp="1"/>
          </p:cNvSpPr>
          <p:nvPr>
            <p:ph type="title"/>
          </p:nvPr>
        </p:nvSpPr>
        <p:spPr/>
        <p:txBody>
          <a:bodyPr/>
          <a:lstStyle/>
          <a:p>
            <a:r>
              <a:rPr lang="hu-HU" dirty="0"/>
              <a:t>Bizalmi vagyonkezelés és vagyonértékelés</a:t>
            </a:r>
          </a:p>
        </p:txBody>
      </p:sp>
      <p:sp>
        <p:nvSpPr>
          <p:cNvPr id="3" name="Tartalom helye 2">
            <a:extLst>
              <a:ext uri="{FF2B5EF4-FFF2-40B4-BE49-F238E27FC236}">
                <a16:creationId xmlns:a16="http://schemas.microsoft.com/office/drawing/2014/main" id="{0F1EAECA-2D24-4353-935B-D4EF5973F793}"/>
              </a:ext>
            </a:extLst>
          </p:cNvPr>
          <p:cNvSpPr>
            <a:spLocks noGrp="1"/>
          </p:cNvSpPr>
          <p:nvPr>
            <p:ph idx="1"/>
          </p:nvPr>
        </p:nvSpPr>
        <p:spPr/>
        <p:txBody>
          <a:bodyPr>
            <a:normAutofit fontScale="77500" lnSpcReduction="20000"/>
          </a:bodyPr>
          <a:lstStyle/>
          <a:p>
            <a:pPr marL="0" indent="0">
              <a:buNone/>
            </a:pPr>
            <a:r>
              <a:rPr lang="hu-HU" dirty="0"/>
              <a:t>Vagyon kezelése nem létezik a vagyon számbavétele, mérése, értékelése nélkül</a:t>
            </a:r>
          </a:p>
          <a:p>
            <a:pPr marL="0" indent="0">
              <a:buNone/>
            </a:pPr>
            <a:endParaRPr lang="hu-HU" dirty="0"/>
          </a:p>
          <a:p>
            <a:pPr marL="0" indent="0">
              <a:buNone/>
            </a:pPr>
            <a:r>
              <a:rPr lang="hu-HU" dirty="0"/>
              <a:t>Vagyon mérése értékelése </a:t>
            </a:r>
            <a:r>
              <a:rPr lang="hu-HU" dirty="0" err="1"/>
              <a:t>esetenként</a:t>
            </a:r>
            <a:r>
              <a:rPr lang="hu-HU" dirty="0"/>
              <a:t> bonyolult, számos előfeltétele van a sikeres értékmeghatározásnak, amelyek helyzetfüggők és a </a:t>
            </a:r>
            <a:r>
              <a:rPr lang="hu-HU" dirty="0" err="1"/>
              <a:t>bvk</a:t>
            </a:r>
            <a:r>
              <a:rPr lang="hu-HU" dirty="0"/>
              <a:t> jogviszonyban sokszor nem teljesíthetők:</a:t>
            </a:r>
          </a:p>
          <a:p>
            <a:pPr marL="0" indent="0">
              <a:buNone/>
            </a:pPr>
            <a:r>
              <a:rPr lang="hu-HU" dirty="0"/>
              <a:t>Pl. piaci érték esetében:</a:t>
            </a:r>
          </a:p>
          <a:p>
            <a:pPr>
              <a:buFont typeface="Wingdings" panose="05000000000000000000" pitchFamily="2" charset="2"/>
              <a:buChar char="ü"/>
            </a:pPr>
            <a:r>
              <a:rPr lang="hu-HU" dirty="0"/>
              <a:t> a felek minden (pontos) információval rendelkeznek a forgalomról, kínálatról, keresletről</a:t>
            </a:r>
          </a:p>
          <a:p>
            <a:pPr>
              <a:buFont typeface="Wingdings" panose="05000000000000000000" pitchFamily="2" charset="2"/>
              <a:buChar char="ü"/>
            </a:pPr>
            <a:r>
              <a:rPr lang="hu-HU" dirty="0"/>
              <a:t> a felek szabad akaratukból, a saját nevükben döntenek – </a:t>
            </a:r>
            <a:r>
              <a:rPr lang="hu-HU" dirty="0" err="1"/>
              <a:t>v.ö</a:t>
            </a:r>
            <a:r>
              <a:rPr lang="hu-HU" dirty="0"/>
              <a:t>.: gondosság, kereskedelmi </a:t>
            </a:r>
            <a:r>
              <a:rPr lang="hu-HU" dirty="0" err="1"/>
              <a:t>ésszerűség</a:t>
            </a:r>
            <a:r>
              <a:rPr lang="hu-HU" dirty="0"/>
              <a:t> – kényszertől mentesen</a:t>
            </a:r>
          </a:p>
          <a:p>
            <a:pPr>
              <a:buFont typeface="Wingdings" panose="05000000000000000000" pitchFamily="2" charset="2"/>
              <a:buChar char="ü"/>
            </a:pPr>
            <a:r>
              <a:rPr lang="hu-HU" dirty="0"/>
              <a:t>Elég idő áll rendelkezésre és van forgalom az adott dolog piacán</a:t>
            </a:r>
          </a:p>
        </p:txBody>
      </p:sp>
    </p:spTree>
    <p:extLst>
      <p:ext uri="{BB962C8B-B14F-4D97-AF65-F5344CB8AC3E}">
        <p14:creationId xmlns:p14="http://schemas.microsoft.com/office/powerpoint/2010/main" val="2146885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F36EB1C-D875-46B4-BF61-BDF2713D3587}"/>
              </a:ext>
            </a:extLst>
          </p:cNvPr>
          <p:cNvSpPr>
            <a:spLocks noGrp="1"/>
          </p:cNvSpPr>
          <p:nvPr>
            <p:ph type="title"/>
          </p:nvPr>
        </p:nvSpPr>
        <p:spPr/>
        <p:txBody>
          <a:bodyPr/>
          <a:lstStyle/>
          <a:p>
            <a:r>
              <a:rPr lang="hu-HU" dirty="0"/>
              <a:t>Vagyonértékelési, számbavételi helyzetek a </a:t>
            </a:r>
            <a:r>
              <a:rPr lang="hu-HU" dirty="0" err="1"/>
              <a:t>bvk</a:t>
            </a:r>
            <a:r>
              <a:rPr lang="hu-HU" dirty="0"/>
              <a:t> során</a:t>
            </a:r>
          </a:p>
        </p:txBody>
      </p:sp>
      <p:sp>
        <p:nvSpPr>
          <p:cNvPr id="3" name="Tartalom helye 2">
            <a:extLst>
              <a:ext uri="{FF2B5EF4-FFF2-40B4-BE49-F238E27FC236}">
                <a16:creationId xmlns:a16="http://schemas.microsoft.com/office/drawing/2014/main" id="{F78B8AEB-D174-4A8B-A54A-6AF114DBCD6A}"/>
              </a:ext>
            </a:extLst>
          </p:cNvPr>
          <p:cNvSpPr>
            <a:spLocks noGrp="1"/>
          </p:cNvSpPr>
          <p:nvPr>
            <p:ph idx="1"/>
          </p:nvPr>
        </p:nvSpPr>
        <p:spPr/>
        <p:txBody>
          <a:bodyPr>
            <a:normAutofit fontScale="55000" lnSpcReduction="20000"/>
          </a:bodyPr>
          <a:lstStyle/>
          <a:p>
            <a:pPr marL="514350" indent="-514350">
              <a:buFont typeface="+mj-lt"/>
              <a:buAutoNum type="arabicPeriod"/>
            </a:pPr>
            <a:r>
              <a:rPr lang="hu-HU" b="1" dirty="0"/>
              <a:t>Vagyonrendeléskor</a:t>
            </a:r>
            <a:r>
              <a:rPr lang="hu-HU" dirty="0"/>
              <a:t> – VR felelőssége – Hitelezők védelme – mekkora a kezelésbe adott vagyon. 2017. jún. előtt az üzletszerűség meghatározása is igényelte (1% díj kérdése)</a:t>
            </a:r>
          </a:p>
          <a:p>
            <a:pPr marL="514350" indent="-514350">
              <a:buFont typeface="+mj-lt"/>
              <a:buAutoNum type="arabicPeriod"/>
            </a:pPr>
            <a:r>
              <a:rPr lang="hu-HU" b="1" dirty="0"/>
              <a:t>Vagyonkezelés során</a:t>
            </a:r>
            <a:r>
              <a:rPr lang="hu-HU" dirty="0"/>
              <a:t> – VK súlyos be és elszámolási kötelezettsége a VR és K irányába – rosszhiszemű/ingyenes elidegenítés 3. személynek – kártérítés vers. a kezelt vagyon helyreállítása – TRACING </a:t>
            </a:r>
          </a:p>
          <a:p>
            <a:pPr lvl="1"/>
            <a:r>
              <a:rPr lang="hu-HU" dirty="0"/>
              <a:t>VÖ: VK gondossága megkívánja az egyes tranzakciók  szakértői alátámasztását . Pl. műkincsek adása, vétele, ingatlanok adása, vétele</a:t>
            </a:r>
          </a:p>
          <a:p>
            <a:pPr marL="514350" indent="-514350">
              <a:buFont typeface="+mj-lt"/>
              <a:buAutoNum type="arabicPeriod"/>
            </a:pPr>
            <a:r>
              <a:rPr lang="hu-HU" b="1" dirty="0"/>
              <a:t>Vagyonkiadáskor:</a:t>
            </a:r>
            <a:r>
              <a:rPr lang="hu-HU" dirty="0"/>
              <a:t> </a:t>
            </a:r>
          </a:p>
          <a:p>
            <a:pPr lvl="1"/>
            <a:r>
              <a:rPr lang="hu-HU" dirty="0"/>
              <a:t>Hozam – Tőke másként adózik (</a:t>
            </a:r>
            <a:r>
              <a:rPr lang="hu-HU" dirty="0" err="1"/>
              <a:t>Trust</a:t>
            </a:r>
            <a:r>
              <a:rPr lang="hu-HU" dirty="0"/>
              <a:t> egyik fő tulajdonsága, hogy sok szempontból „átnézünk” a </a:t>
            </a:r>
            <a:r>
              <a:rPr lang="hu-HU" dirty="0" err="1"/>
              <a:t>trust-on</a:t>
            </a:r>
            <a:r>
              <a:rPr lang="hu-HU" dirty="0"/>
              <a:t> adózási szempontból</a:t>
            </a:r>
          </a:p>
          <a:p>
            <a:pPr lvl="1"/>
            <a:r>
              <a:rPr lang="hu-HU" dirty="0"/>
              <a:t>A hozam-tőke elkülönítés megköveteli a megfelelő számvitelt, analitikus nyilvántartásokat, vagyonmérleget &lt;= vagyonértékelést</a:t>
            </a:r>
          </a:p>
          <a:p>
            <a:pPr lvl="1"/>
            <a:r>
              <a:rPr lang="hu-HU" dirty="0"/>
              <a:t>Több kedvezményezett esetén egyenlő elbírálás? – vö. vagyon természetbeni formája</a:t>
            </a:r>
          </a:p>
          <a:p>
            <a:pPr marL="457200" lvl="1" indent="0">
              <a:buNone/>
            </a:pPr>
            <a:r>
              <a:rPr lang="hu-HU" dirty="0"/>
              <a:t>A kiadásra sor kerülhet:</a:t>
            </a:r>
          </a:p>
          <a:p>
            <a:pPr lvl="1"/>
            <a:r>
              <a:rPr lang="hu-HU" dirty="0"/>
              <a:t>fix, előre meghatározott időpontban</a:t>
            </a:r>
          </a:p>
          <a:p>
            <a:pPr lvl="1"/>
            <a:r>
              <a:rPr lang="hu-HU" dirty="0" err="1"/>
              <a:t>Időszakonként</a:t>
            </a:r>
            <a:endParaRPr lang="hu-HU" dirty="0"/>
          </a:p>
          <a:p>
            <a:pPr lvl="1"/>
            <a:r>
              <a:rPr lang="hu-HU" dirty="0"/>
              <a:t>valamely feltétel bekövetkezésekor</a:t>
            </a:r>
          </a:p>
          <a:p>
            <a:pPr marL="457200" indent="-457200">
              <a:buFont typeface="+mj-lt"/>
              <a:buAutoNum type="arabicPeriod"/>
            </a:pPr>
            <a:r>
              <a:rPr lang="hu-HU" sz="2600" b="1" dirty="0"/>
              <a:t>VR – K kártérítése,</a:t>
            </a:r>
          </a:p>
          <a:p>
            <a:pPr marL="457200" indent="-457200">
              <a:buFont typeface="+mj-lt"/>
              <a:buAutoNum type="arabicPeriod"/>
            </a:pPr>
            <a:r>
              <a:rPr lang="hu-HU" sz="2600" b="1" dirty="0"/>
              <a:t>Hitelezői igények érvényesítése esetén</a:t>
            </a:r>
          </a:p>
          <a:p>
            <a:pPr lvl="1"/>
            <a:endParaRPr lang="hu-HU" sz="2800" dirty="0"/>
          </a:p>
          <a:p>
            <a:pPr marL="457200" lvl="1" indent="0">
              <a:buNone/>
            </a:pPr>
            <a:endParaRPr lang="hu-HU" dirty="0"/>
          </a:p>
        </p:txBody>
      </p:sp>
    </p:spTree>
    <p:extLst>
      <p:ext uri="{BB962C8B-B14F-4D97-AF65-F5344CB8AC3E}">
        <p14:creationId xmlns:p14="http://schemas.microsoft.com/office/powerpoint/2010/main" val="2307407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04181A0-2F99-47FC-B56A-572F88134EA3}"/>
              </a:ext>
            </a:extLst>
          </p:cNvPr>
          <p:cNvSpPr>
            <a:spLocks noGrp="1"/>
          </p:cNvSpPr>
          <p:nvPr>
            <p:ph type="title"/>
          </p:nvPr>
        </p:nvSpPr>
        <p:spPr/>
        <p:txBody>
          <a:bodyPr/>
          <a:lstStyle/>
          <a:p>
            <a:r>
              <a:rPr lang="hu-HU" dirty="0"/>
              <a:t>Milyen időpontokra kell </a:t>
            </a:r>
          </a:p>
        </p:txBody>
      </p:sp>
      <p:sp>
        <p:nvSpPr>
          <p:cNvPr id="3" name="Tartalom helye 2">
            <a:extLst>
              <a:ext uri="{FF2B5EF4-FFF2-40B4-BE49-F238E27FC236}">
                <a16:creationId xmlns:a16="http://schemas.microsoft.com/office/drawing/2014/main" id="{DC160D16-8337-4D1A-B672-526C42F48C3E}"/>
              </a:ext>
            </a:extLst>
          </p:cNvPr>
          <p:cNvSpPr>
            <a:spLocks noGrp="1"/>
          </p:cNvSpPr>
          <p:nvPr>
            <p:ph idx="1"/>
          </p:nvPr>
        </p:nvSpPr>
        <p:spPr/>
        <p:txBody>
          <a:bodyPr/>
          <a:lstStyle/>
          <a:p>
            <a:r>
              <a:rPr lang="hu-HU" dirty="0"/>
              <a:t>Múltbeli – jelen – jövő : </a:t>
            </a:r>
            <a:r>
              <a:rPr lang="hu-HU" dirty="0" err="1"/>
              <a:t>V.ö</a:t>
            </a:r>
            <a:r>
              <a:rPr lang="hu-HU" dirty="0"/>
              <a:t>: értékbecslés időbeli érvényessége és korlátozó feltételek</a:t>
            </a:r>
          </a:p>
          <a:p>
            <a:r>
              <a:rPr lang="hu-HU" dirty="0"/>
              <a:t>Nyilvántartással szembeni követelmények:</a:t>
            </a:r>
          </a:p>
          <a:p>
            <a:pPr lvl="1"/>
            <a:r>
              <a:rPr lang="hu-HU" dirty="0"/>
              <a:t>Minden időpillanatban megállapítható legyen a kezelt vagyon értéke?</a:t>
            </a:r>
          </a:p>
          <a:p>
            <a:pPr lvl="1"/>
            <a:r>
              <a:rPr lang="hu-HU" dirty="0"/>
              <a:t>Előre definiált időpontokban megállapítható legyen a kezelt vagyon értéke?</a:t>
            </a:r>
          </a:p>
          <a:p>
            <a:pPr lvl="1"/>
            <a:r>
              <a:rPr lang="hu-HU" dirty="0"/>
              <a:t>Számadáskor, elszámoláskor megállapítható legyen a kezelt vagyon értéke</a:t>
            </a:r>
          </a:p>
        </p:txBody>
      </p:sp>
    </p:spTree>
    <p:extLst>
      <p:ext uri="{BB962C8B-B14F-4D97-AF65-F5344CB8AC3E}">
        <p14:creationId xmlns:p14="http://schemas.microsoft.com/office/powerpoint/2010/main" val="97397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ím 1"/>
          <p:cNvSpPr>
            <a:spLocks noGrp="1"/>
          </p:cNvSpPr>
          <p:nvPr>
            <p:ph type="title"/>
          </p:nvPr>
        </p:nvSpPr>
        <p:spPr/>
        <p:txBody>
          <a:bodyPr/>
          <a:lstStyle/>
          <a:p>
            <a:r>
              <a:rPr lang="hu-HU" altLang="hu-HU" sz="3600" b="1">
                <a:latin typeface="Times New Roman" pitchFamily="18" charset="0"/>
                <a:ea typeface="ＭＳ Ｐゴシック" pitchFamily="34" charset="-128"/>
                <a:cs typeface="Times New Roman" pitchFamily="18" charset="0"/>
              </a:rPr>
              <a:t>A trust alapján kialakuló jogviszony</a:t>
            </a:r>
          </a:p>
        </p:txBody>
      </p:sp>
      <p:pic>
        <p:nvPicPr>
          <p:cNvPr id="4099" name="Picture 3"/>
          <p:cNvPicPr>
            <a:picLocks noGrp="1" noChangeAspect="1" noChangeArrowheads="1"/>
          </p:cNvPicPr>
          <p:nvPr>
            <p:ph idx="1"/>
          </p:nvPr>
        </p:nvPicPr>
        <p:blipFill>
          <a:blip r:embed="rId2"/>
          <a:srcRect/>
          <a:stretch>
            <a:fillRect/>
          </a:stretch>
        </p:blipFill>
        <p:spPr>
          <a:xfrm>
            <a:off x="684213" y="1341438"/>
            <a:ext cx="7559675" cy="4144962"/>
          </a:xfrm>
          <a:noFill/>
        </p:spPr>
      </p:pic>
      <p:sp>
        <p:nvSpPr>
          <p:cNvPr id="4" name="Cím 1">
            <a:extLst>
              <a:ext uri="{FF2B5EF4-FFF2-40B4-BE49-F238E27FC236}">
                <a16:creationId xmlns:a16="http://schemas.microsoft.com/office/drawing/2014/main" id="{B124332B-3A4D-4A26-81F7-405AD0833BC8}"/>
              </a:ext>
            </a:extLst>
          </p:cNvPr>
          <p:cNvSpPr txBox="1">
            <a:spLocks/>
          </p:cNvSpPr>
          <p:nvPr/>
        </p:nvSpPr>
        <p:spPr>
          <a:xfrm>
            <a:off x="507534" y="5674147"/>
            <a:ext cx="8229600" cy="105082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hu-HU" altLang="en-US" sz="2400">
                <a:latin typeface="Times New Roman" pitchFamily="18" charset="0"/>
                <a:ea typeface="ＭＳ Ｐゴシック" pitchFamily="34" charset="-128"/>
                <a:cs typeface="Times New Roman" pitchFamily="18" charset="0"/>
              </a:rPr>
              <a:t>„Ha azt kérdeznék tőlünk, melyik az angolok legnagyobb és legjellegzetesebb alkotása a jogtudomány terén, nem hiszem, hogy jobb választ adhatnánk, mint azt, hogy ez az alkotás: a trust-eszmének évszázadról évszázadra való fejlesztése”. (Sir Frederic W. Maitland)</a:t>
            </a:r>
            <a:endParaRPr lang="hu-HU" altLang="en-US" sz="2400" dirty="0">
              <a:ea typeface="ＭＳ Ｐゴシック" pitchFamily="34" charset="-128"/>
            </a:endParaRPr>
          </a:p>
        </p:txBody>
      </p:sp>
    </p:spTree>
    <p:extLst>
      <p:ext uri="{BB962C8B-B14F-4D97-AF65-F5344CB8AC3E}">
        <p14:creationId xmlns:p14="http://schemas.microsoft.com/office/powerpoint/2010/main" val="912622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stretch>
            <a:fillRect t="-1000" b="-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b="1" dirty="0">
                <a:latin typeface="Times New Roman" panose="02020603050405020304" pitchFamily="18" charset="0"/>
                <a:cs typeface="Times New Roman" panose="02020603050405020304" pitchFamily="18" charset="0"/>
              </a:rPr>
              <a:t>Vagyonrendelő és vagyonkezelő közötti jogviszony</a:t>
            </a:r>
          </a:p>
        </p:txBody>
      </p:sp>
      <p:sp>
        <p:nvSpPr>
          <p:cNvPr id="3" name="Tartalom helye 2"/>
          <p:cNvSpPr>
            <a:spLocks noGrp="1"/>
          </p:cNvSpPr>
          <p:nvPr>
            <p:ph idx="1"/>
          </p:nvPr>
        </p:nvSpPr>
        <p:spPr>
          <a:xfrm>
            <a:off x="457200" y="1600201"/>
            <a:ext cx="8229600" cy="4277072"/>
          </a:xfrm>
        </p:spPr>
        <p:txBody>
          <a:bodyPr>
            <a:noAutofit/>
          </a:bodyPr>
          <a:lstStyle/>
          <a:p>
            <a:pPr marL="0" indent="0">
              <a:buNone/>
            </a:pPr>
            <a:r>
              <a:rPr lang="hu-HU" sz="2400" dirty="0">
                <a:latin typeface="Times New Roman" panose="02020603050405020304" pitchFamily="18" charset="0"/>
                <a:cs typeface="Times New Roman" panose="02020603050405020304" pitchFamily="18" charset="0"/>
              </a:rPr>
              <a:t>1</a:t>
            </a:r>
            <a:r>
              <a:rPr lang="hu-HU" sz="2200" dirty="0">
                <a:latin typeface="Times New Roman" panose="02020603050405020304" pitchFamily="18" charset="0"/>
                <a:cs typeface="Times New Roman" panose="02020603050405020304" pitchFamily="18" charset="0"/>
              </a:rPr>
              <a:t>. </a:t>
            </a:r>
            <a:r>
              <a:rPr lang="hu-HU" sz="2200" b="1" u="sng" dirty="0">
                <a:latin typeface="Times New Roman" panose="02020603050405020304" pitchFamily="18" charset="0"/>
                <a:cs typeface="Times New Roman" panose="02020603050405020304" pitchFamily="18" charset="0"/>
              </a:rPr>
              <a:t>Vagyonrendelő főbb jogai:</a:t>
            </a:r>
          </a:p>
          <a:p>
            <a:r>
              <a:rPr lang="hu-HU" sz="2200" dirty="0">
                <a:solidFill>
                  <a:srgbClr val="FF0000"/>
                </a:solidFill>
                <a:latin typeface="Times New Roman" panose="02020603050405020304" pitchFamily="18" charset="0"/>
                <a:cs typeface="Times New Roman" panose="02020603050405020304" pitchFamily="18" charset="0"/>
              </a:rPr>
              <a:t>ellenőrzési jog,</a:t>
            </a:r>
          </a:p>
          <a:p>
            <a:r>
              <a:rPr lang="hu-HU" sz="2200" dirty="0">
                <a:latin typeface="Times New Roman" panose="02020603050405020304" pitchFamily="18" charset="0"/>
                <a:cs typeface="Times New Roman" panose="02020603050405020304" pitchFamily="18" charset="0"/>
              </a:rPr>
              <a:t>titoktartás alól felmentés adásának joga,</a:t>
            </a:r>
          </a:p>
          <a:p>
            <a:r>
              <a:rPr lang="hu-HU" sz="2200" dirty="0">
                <a:solidFill>
                  <a:srgbClr val="FF0000"/>
                </a:solidFill>
                <a:latin typeface="Times New Roman" panose="02020603050405020304" pitchFamily="18" charset="0"/>
                <a:cs typeface="Times New Roman" panose="02020603050405020304" pitchFamily="18" charset="0"/>
              </a:rPr>
              <a:t>tájékoztatás és számadás kérése,</a:t>
            </a:r>
          </a:p>
          <a:p>
            <a:r>
              <a:rPr lang="hu-HU" sz="2200" dirty="0">
                <a:latin typeface="Times New Roman" panose="02020603050405020304" pitchFamily="18" charset="0"/>
                <a:cs typeface="Times New Roman" panose="02020603050405020304" pitchFamily="18" charset="0"/>
              </a:rPr>
              <a:t>visszahívási jog,</a:t>
            </a:r>
          </a:p>
          <a:p>
            <a:r>
              <a:rPr lang="hu-HU" sz="2200" dirty="0">
                <a:latin typeface="Times New Roman" panose="02020603050405020304" pitchFamily="18" charset="0"/>
                <a:cs typeface="Times New Roman" panose="02020603050405020304" pitchFamily="18" charset="0"/>
              </a:rPr>
              <a:t>nincs utasításadási joga.</a:t>
            </a:r>
          </a:p>
          <a:p>
            <a:pPr marL="0" indent="0">
              <a:buNone/>
            </a:pPr>
            <a:r>
              <a:rPr lang="hu-HU" sz="2200" dirty="0">
                <a:latin typeface="Times New Roman" panose="02020603050405020304" pitchFamily="18" charset="0"/>
                <a:cs typeface="Times New Roman" panose="02020603050405020304" pitchFamily="18" charset="0"/>
              </a:rPr>
              <a:t>2. </a:t>
            </a:r>
            <a:r>
              <a:rPr lang="hu-HU" sz="2200" b="1" u="sng" dirty="0">
                <a:latin typeface="Times New Roman" panose="02020603050405020304" pitchFamily="18" charset="0"/>
                <a:cs typeface="Times New Roman" panose="02020603050405020304" pitchFamily="18" charset="0"/>
              </a:rPr>
              <a:t>Vagyonkezelő főbb jogai, kötelezettségei:</a:t>
            </a:r>
          </a:p>
          <a:p>
            <a:r>
              <a:rPr lang="hu-HU" sz="2200" dirty="0">
                <a:latin typeface="Times New Roman" panose="02020603050405020304" pitchFamily="18" charset="0"/>
                <a:cs typeface="Times New Roman" panose="02020603050405020304" pitchFamily="18" charset="0"/>
              </a:rPr>
              <a:t>díjazásra és költségtérítésre való jog,</a:t>
            </a:r>
          </a:p>
          <a:p>
            <a:r>
              <a:rPr lang="hu-HU" sz="2200" dirty="0">
                <a:latin typeface="Times New Roman" panose="02020603050405020304" pitchFamily="18" charset="0"/>
                <a:cs typeface="Times New Roman" panose="02020603050405020304" pitchFamily="18" charset="0"/>
              </a:rPr>
              <a:t>tulajdonosként rendelkezési jog a rendelt vagyon felett,</a:t>
            </a:r>
          </a:p>
          <a:p>
            <a:r>
              <a:rPr lang="hu-HU" sz="2200" dirty="0">
                <a:latin typeface="Times New Roman" panose="02020603050405020304" pitchFamily="18" charset="0"/>
                <a:cs typeface="Times New Roman" panose="02020603050405020304" pitchFamily="18" charset="0"/>
              </a:rPr>
              <a:t>a vagyon kezelésének és nyilvántartásának kötelezettsége,</a:t>
            </a:r>
          </a:p>
          <a:p>
            <a:r>
              <a:rPr lang="hu-HU" sz="2200" dirty="0">
                <a:latin typeface="Times New Roman" panose="02020603050405020304" pitchFamily="18" charset="0"/>
                <a:cs typeface="Times New Roman" panose="02020603050405020304" pitchFamily="18" charset="0"/>
              </a:rPr>
              <a:t>titoktartási kötelezettség,</a:t>
            </a:r>
          </a:p>
          <a:p>
            <a:r>
              <a:rPr lang="hu-HU" sz="2200" dirty="0">
                <a:latin typeface="Times New Roman" panose="02020603050405020304" pitchFamily="18" charset="0"/>
                <a:cs typeface="Times New Roman" panose="02020603050405020304" pitchFamily="18" charset="0"/>
              </a:rPr>
              <a:t>tájékoztatási és számadási kötelezettség.</a:t>
            </a:r>
          </a:p>
        </p:txBody>
      </p:sp>
    </p:spTree>
    <p:extLst>
      <p:ext uri="{BB962C8B-B14F-4D97-AF65-F5344CB8AC3E}">
        <p14:creationId xmlns:p14="http://schemas.microsoft.com/office/powerpoint/2010/main" val="2945663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stretch>
            <a:fillRect t="-1000" b="-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539552" y="620688"/>
            <a:ext cx="8229600" cy="922114"/>
          </a:xfrm>
        </p:spPr>
        <p:txBody>
          <a:bodyPr>
            <a:noAutofit/>
          </a:bodyPr>
          <a:lstStyle/>
          <a:p>
            <a:r>
              <a:rPr lang="hu-HU" sz="3600" b="1" dirty="0">
                <a:latin typeface="Times New Roman" panose="02020603050405020304" pitchFamily="18" charset="0"/>
                <a:cs typeface="Times New Roman" panose="02020603050405020304" pitchFamily="18" charset="0"/>
              </a:rPr>
              <a:t>Vagyonkezelő és kedvezményezett közötti jogviszony</a:t>
            </a:r>
          </a:p>
        </p:txBody>
      </p:sp>
      <p:sp>
        <p:nvSpPr>
          <p:cNvPr id="3" name="Tartalom helye 2"/>
          <p:cNvSpPr>
            <a:spLocks noGrp="1"/>
          </p:cNvSpPr>
          <p:nvPr>
            <p:ph idx="1"/>
          </p:nvPr>
        </p:nvSpPr>
        <p:spPr>
          <a:xfrm>
            <a:off x="467544" y="2060848"/>
            <a:ext cx="8229600" cy="4525963"/>
          </a:xfrm>
        </p:spPr>
        <p:txBody>
          <a:bodyPr/>
          <a:lstStyle/>
          <a:p>
            <a:pPr marL="0" indent="0">
              <a:buNone/>
            </a:pPr>
            <a:r>
              <a:rPr lang="hu-HU" sz="2800" b="1" u="sng" dirty="0">
                <a:latin typeface="Times New Roman" panose="02020603050405020304" pitchFamily="18" charset="0"/>
                <a:cs typeface="Times New Roman" panose="02020603050405020304" pitchFamily="18" charset="0"/>
              </a:rPr>
              <a:t>Vagyonkezelő kötelezettsége:</a:t>
            </a:r>
          </a:p>
          <a:p>
            <a:r>
              <a:rPr lang="hu-HU" sz="2800" dirty="0">
                <a:latin typeface="Times New Roman" panose="02020603050405020304" pitchFamily="18" charset="0"/>
                <a:cs typeface="Times New Roman" panose="02020603050405020304" pitchFamily="18" charset="0"/>
              </a:rPr>
              <a:t>a szerződés szerint a kedvezményezett részére a kezelt vagyon és hasznainak kiadása,</a:t>
            </a:r>
          </a:p>
          <a:p>
            <a:r>
              <a:rPr lang="hu-HU" sz="2800" dirty="0">
                <a:solidFill>
                  <a:srgbClr val="FF0000"/>
                </a:solidFill>
                <a:latin typeface="Times New Roman" panose="02020603050405020304" pitchFamily="18" charset="0"/>
                <a:cs typeface="Times New Roman" panose="02020603050405020304" pitchFamily="18" charset="0"/>
              </a:rPr>
              <a:t>tájékoztatási és számadási kötelezettség.</a:t>
            </a:r>
          </a:p>
          <a:p>
            <a:pPr marL="0" indent="0">
              <a:buNone/>
            </a:pPr>
            <a:r>
              <a:rPr lang="hu-HU" sz="2800" b="1" u="sng" dirty="0">
                <a:latin typeface="Times New Roman" panose="02020603050405020304" pitchFamily="18" charset="0"/>
                <a:cs typeface="Times New Roman" panose="02020603050405020304" pitchFamily="18" charset="0"/>
              </a:rPr>
              <a:t>Kedvezményezett joga:</a:t>
            </a:r>
          </a:p>
          <a:p>
            <a:r>
              <a:rPr lang="hu-HU" sz="2800" dirty="0">
                <a:latin typeface="Times New Roman" panose="02020603050405020304" pitchFamily="18" charset="0"/>
                <a:cs typeface="Times New Roman" panose="02020603050405020304" pitchFamily="18" charset="0"/>
              </a:rPr>
              <a:t>tájékoztatáshoz, számadáshoz való jog,</a:t>
            </a:r>
          </a:p>
          <a:p>
            <a:r>
              <a:rPr lang="hu-HU" sz="2800" dirty="0">
                <a:latin typeface="Times New Roman" panose="02020603050405020304" pitchFamily="18" charset="0"/>
                <a:cs typeface="Times New Roman" panose="02020603050405020304" pitchFamily="18" charset="0"/>
              </a:rPr>
              <a:t>nincs utasításadási jog.</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1529" y="5269607"/>
            <a:ext cx="290512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3441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stretch>
            <a:fillRect t="-1000" b="-1000"/>
          </a:stretch>
        </a:blipFill>
        <a:effectLst/>
      </p:bgPr>
    </p:bg>
    <p:spTree>
      <p:nvGrpSpPr>
        <p:cNvPr id="1" name=""/>
        <p:cNvGrpSpPr/>
        <p:nvPr/>
      </p:nvGrpSpPr>
      <p:grpSpPr>
        <a:xfrm>
          <a:off x="0" y="0"/>
          <a:ext cx="0" cy="0"/>
          <a:chOff x="0" y="0"/>
          <a:chExt cx="0" cy="0"/>
        </a:xfrm>
      </p:grpSpPr>
      <p:sp>
        <p:nvSpPr>
          <p:cNvPr id="11266" name="Cím 1"/>
          <p:cNvSpPr>
            <a:spLocks noGrp="1"/>
          </p:cNvSpPr>
          <p:nvPr>
            <p:ph type="title"/>
          </p:nvPr>
        </p:nvSpPr>
        <p:spPr>
          <a:xfrm>
            <a:off x="468313" y="333375"/>
            <a:ext cx="8229600" cy="1143000"/>
          </a:xfrm>
        </p:spPr>
        <p:txBody>
          <a:bodyPr/>
          <a:lstStyle/>
          <a:p>
            <a:r>
              <a:rPr lang="hu-HU" altLang="hu-HU" sz="2800" b="1">
                <a:latin typeface="Times New Roman" pitchFamily="18" charset="0"/>
                <a:ea typeface="ＭＳ Ｐゴシック" pitchFamily="34" charset="-128"/>
                <a:cs typeface="Times New Roman" pitchFamily="18" charset="0"/>
              </a:rPr>
              <a:t>A vagyonkezelő gondossága</a:t>
            </a:r>
          </a:p>
        </p:txBody>
      </p:sp>
      <p:sp>
        <p:nvSpPr>
          <p:cNvPr id="12291" name="Tartalom helye 2"/>
          <p:cNvSpPr>
            <a:spLocks noGrp="1"/>
          </p:cNvSpPr>
          <p:nvPr>
            <p:ph idx="1"/>
          </p:nvPr>
        </p:nvSpPr>
        <p:spPr/>
        <p:txBody>
          <a:bodyPr>
            <a:normAutofit lnSpcReduction="10000"/>
          </a:bodyPr>
          <a:lstStyle/>
          <a:p>
            <a:pPr marL="457200" indent="-457200" algn="just">
              <a:buFontTx/>
              <a:buAutoNum type="arabicPeriod"/>
              <a:defRPr/>
            </a:pPr>
            <a:r>
              <a:rPr lang="hu-HU" altLang="hu-HU" sz="2400" dirty="0">
                <a:latin typeface="Times New Roman" pitchFamily="18" charset="0"/>
                <a:ea typeface="ＭＳ Ｐゴシック" pitchFamily="34" charset="-128"/>
                <a:cs typeface="Calibri" pitchFamily="34" charset="0"/>
              </a:rPr>
              <a:t>szint: Ptk.</a:t>
            </a:r>
          </a:p>
          <a:p>
            <a:pPr marL="0" indent="0" algn="just">
              <a:buFontTx/>
              <a:buNone/>
              <a:defRPr/>
            </a:pPr>
            <a:r>
              <a:rPr lang="hu-HU" altLang="hu-HU" sz="2400" dirty="0">
                <a:latin typeface="Times New Roman" pitchFamily="18" charset="0"/>
                <a:ea typeface="ＭＳ Ｐゴシック" pitchFamily="34" charset="-128"/>
                <a:cs typeface="Calibri" pitchFamily="34" charset="0"/>
              </a:rPr>
              <a:t>„A vagyonkezelő a jogviszony bizalmi jellegéből fakadó fokozott követelményeknek megfelelően, a </a:t>
            </a:r>
            <a:r>
              <a:rPr lang="hu-HU" altLang="hu-HU" sz="2400" u="sng" dirty="0">
                <a:latin typeface="Times New Roman" pitchFamily="18" charset="0"/>
                <a:ea typeface="ＭＳ Ｐゴシック" pitchFamily="34" charset="-128"/>
                <a:cs typeface="Calibri" pitchFamily="34" charset="0"/>
              </a:rPr>
              <a:t>kedvezményezett érdekeinek elsődleges figyelembevétele</a:t>
            </a:r>
            <a:r>
              <a:rPr lang="hu-HU" altLang="hu-HU" sz="2400" dirty="0">
                <a:latin typeface="Times New Roman" pitchFamily="18" charset="0"/>
                <a:ea typeface="ＭＳ Ｐゴシック" pitchFamily="34" charset="-128"/>
                <a:cs typeface="Calibri" pitchFamily="34" charset="0"/>
              </a:rPr>
              <a:t> mellett köteles eljárni.</a:t>
            </a:r>
          </a:p>
          <a:p>
            <a:pPr marL="0" indent="0" algn="just">
              <a:buFontTx/>
              <a:buNone/>
              <a:defRPr/>
            </a:pPr>
            <a:r>
              <a:rPr lang="hu-HU" altLang="hu-HU" sz="2400" dirty="0">
                <a:latin typeface="Times New Roman" pitchFamily="18" charset="0"/>
                <a:ea typeface="ＭＳ Ｐゴシック" pitchFamily="34" charset="-128"/>
                <a:cs typeface="Calibri" pitchFamily="34" charset="0"/>
              </a:rPr>
              <a:t>A vagyonkezelő a </a:t>
            </a:r>
            <a:r>
              <a:rPr lang="hu-HU" altLang="hu-HU" sz="2400" u="sng" dirty="0">
                <a:latin typeface="Times New Roman" pitchFamily="18" charset="0"/>
                <a:ea typeface="ＭＳ Ｐゴシック" pitchFamily="34" charset="-128"/>
                <a:cs typeface="Calibri" pitchFamily="34" charset="0"/>
              </a:rPr>
              <a:t>kereskedelmi ésszerűség</a:t>
            </a:r>
            <a:r>
              <a:rPr lang="hu-HU" altLang="hu-HU" sz="2400" dirty="0">
                <a:latin typeface="Times New Roman" pitchFamily="18" charset="0"/>
                <a:ea typeface="ＭＳ Ｐゴシック" pitchFamily="34" charset="-128"/>
                <a:cs typeface="Calibri" pitchFamily="34" charset="0"/>
              </a:rPr>
              <a:t> követelményei szerint köteles a kezelt vagyont az </a:t>
            </a:r>
            <a:r>
              <a:rPr lang="hu-HU" altLang="hu-HU" sz="2400" u="sng" dirty="0">
                <a:latin typeface="Times New Roman" pitchFamily="18" charset="0"/>
                <a:ea typeface="ＭＳ Ｐゴシック" pitchFamily="34" charset="-128"/>
                <a:cs typeface="Calibri" pitchFamily="34" charset="0"/>
              </a:rPr>
              <a:t>előre látható fenyegető kockázatokkal</a:t>
            </a:r>
            <a:r>
              <a:rPr lang="hu-HU" altLang="hu-HU" sz="2400" dirty="0">
                <a:latin typeface="Times New Roman" pitchFamily="18" charset="0"/>
                <a:ea typeface="ＭＳ Ｐゴシック" pitchFamily="34" charset="-128"/>
                <a:cs typeface="Calibri" pitchFamily="34" charset="0"/>
              </a:rPr>
              <a:t> szemben megóvni”. (Ptk. 6:317. §)</a:t>
            </a:r>
          </a:p>
          <a:p>
            <a:pPr marL="0" indent="0" algn="just">
              <a:buFontTx/>
              <a:buNone/>
              <a:defRPr/>
            </a:pPr>
            <a:r>
              <a:rPr lang="hu-HU" altLang="hu-HU" sz="2400" dirty="0">
                <a:latin typeface="Times New Roman" pitchFamily="18" charset="0"/>
                <a:ea typeface="ＭＳ Ｐゴシック" pitchFamily="34" charset="-128"/>
                <a:cs typeface="Calibri" pitchFamily="34" charset="0"/>
              </a:rPr>
              <a:t>2. szint </a:t>
            </a:r>
            <a:r>
              <a:rPr lang="hu-HU" altLang="hu-HU" sz="2400" dirty="0" err="1">
                <a:latin typeface="Times New Roman" pitchFamily="18" charset="0"/>
                <a:ea typeface="ＭＳ Ｐゴシック" pitchFamily="34" charset="-128"/>
                <a:cs typeface="Calibri" pitchFamily="34" charset="0"/>
              </a:rPr>
              <a:t>Bvktv</a:t>
            </a:r>
            <a:r>
              <a:rPr lang="hu-HU" altLang="hu-HU" sz="2400" dirty="0">
                <a:latin typeface="Times New Roman" pitchFamily="18" charset="0"/>
                <a:ea typeface="ＭＳ Ｐゴシック" pitchFamily="34" charset="-128"/>
                <a:cs typeface="Calibri" pitchFamily="34" charset="0"/>
              </a:rPr>
              <a:t>.</a:t>
            </a:r>
          </a:p>
          <a:p>
            <a:pPr marL="0" indent="0" algn="just">
              <a:buFontTx/>
              <a:buNone/>
              <a:defRPr/>
            </a:pPr>
            <a:r>
              <a:rPr lang="hu-HU" altLang="hu-HU" sz="2400" dirty="0">
                <a:latin typeface="Times New Roman" pitchFamily="18" charset="0"/>
                <a:ea typeface="ＭＳ Ｐゴシック" pitchFamily="34" charset="-128"/>
                <a:cs typeface="Calibri" pitchFamily="34" charset="0"/>
              </a:rPr>
              <a:t>2014: </a:t>
            </a:r>
            <a:r>
              <a:rPr lang="hu-HU" altLang="hu-HU" sz="2400" dirty="0" err="1">
                <a:latin typeface="Times New Roman" pitchFamily="18" charset="0"/>
                <a:ea typeface="ＭＳ Ｐゴシック" pitchFamily="34" charset="-128"/>
                <a:cs typeface="Calibri" pitchFamily="34" charset="0"/>
              </a:rPr>
              <a:t>XV</a:t>
            </a:r>
            <a:r>
              <a:rPr lang="hu-HU" altLang="hu-HU" sz="2400" dirty="0">
                <a:latin typeface="Times New Roman" pitchFamily="18" charset="0"/>
                <a:ea typeface="ＭＳ Ｐゴシック" pitchFamily="34" charset="-128"/>
                <a:cs typeface="Calibri" pitchFamily="34" charset="0"/>
              </a:rPr>
              <a:t>. tv. 36. § (2) </a:t>
            </a:r>
            <a:r>
              <a:rPr lang="hu-HU" altLang="hu-HU" sz="2400" dirty="0" err="1">
                <a:latin typeface="Times New Roman" pitchFamily="18" charset="0"/>
                <a:ea typeface="ＭＳ Ｐゴシック" pitchFamily="34" charset="-128"/>
                <a:cs typeface="Calibri" pitchFamily="34" charset="0"/>
              </a:rPr>
              <a:t>bek</a:t>
            </a:r>
            <a:r>
              <a:rPr lang="hu-HU" altLang="hu-HU" sz="2400" dirty="0">
                <a:latin typeface="Times New Roman" pitchFamily="18" charset="0"/>
                <a:ea typeface="ＭＳ Ｐゴシック" pitchFamily="34" charset="-128"/>
                <a:cs typeface="Calibri" pitchFamily="34" charset="0"/>
              </a:rPr>
              <a:t>.: a bizalmi vagyonkezelő vállalkozást terheli annak bizonyítása, hogy szerződésszerűen, különösen </a:t>
            </a:r>
            <a:r>
              <a:rPr lang="hu-HU" altLang="hu-HU" sz="2400" u="sng" dirty="0">
                <a:latin typeface="Times New Roman" pitchFamily="18" charset="0"/>
                <a:ea typeface="ＭＳ Ｐゴシック" pitchFamily="34" charset="-128"/>
                <a:cs typeface="Calibri" pitchFamily="34" charset="0"/>
              </a:rPr>
              <a:t>ügyfele számára a legkedvezőbben teljesítette a szerződést</a:t>
            </a:r>
            <a:r>
              <a:rPr lang="hu-HU" altLang="hu-HU" sz="2400" dirty="0">
                <a:latin typeface="Times New Roman" pitchFamily="18" charset="0"/>
                <a:ea typeface="ＭＳ Ｐゴシック" pitchFamily="34" charset="-128"/>
                <a:cs typeface="Calibri" pitchFamily="34" charset="0"/>
              </a:rPr>
              <a:t>.</a:t>
            </a:r>
          </a:p>
          <a:p>
            <a:pPr marL="0" indent="0" algn="just">
              <a:buFontTx/>
              <a:buNone/>
              <a:defRPr/>
            </a:pPr>
            <a:endParaRPr lang="hu-HU" altLang="hu-HU" sz="2400" dirty="0">
              <a:latin typeface="Times New Roman" pitchFamily="18" charset="0"/>
              <a:ea typeface="ＭＳ Ｐゴシック" pitchFamily="34" charset="-128"/>
              <a:cs typeface="Calibri" pitchFamily="34"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75" y="14089"/>
            <a:ext cx="2143125" cy="2046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9818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stretch>
            <a:fillRect t="-1000" b="-1000"/>
          </a:stretch>
        </a:blipFill>
        <a:effectLst/>
      </p:bgPr>
    </p:bg>
    <p:spTree>
      <p:nvGrpSpPr>
        <p:cNvPr id="1" name=""/>
        <p:cNvGrpSpPr/>
        <p:nvPr/>
      </p:nvGrpSpPr>
      <p:grpSpPr>
        <a:xfrm>
          <a:off x="0" y="0"/>
          <a:ext cx="0" cy="0"/>
          <a:chOff x="0" y="0"/>
          <a:chExt cx="0" cy="0"/>
        </a:xfrm>
      </p:grpSpPr>
      <p:sp>
        <p:nvSpPr>
          <p:cNvPr id="12290" name="Cím 1"/>
          <p:cNvSpPr>
            <a:spLocks noGrp="1"/>
          </p:cNvSpPr>
          <p:nvPr>
            <p:ph type="title"/>
          </p:nvPr>
        </p:nvSpPr>
        <p:spPr/>
        <p:txBody>
          <a:bodyPr/>
          <a:lstStyle/>
          <a:p>
            <a:r>
              <a:rPr lang="hu-HU" altLang="hu-HU" sz="3600" b="1">
                <a:latin typeface="Times New Roman" pitchFamily="18" charset="0"/>
                <a:ea typeface="ＭＳ Ｐゴシック" pitchFamily="34" charset="-128"/>
                <a:cs typeface="Times New Roman" pitchFamily="18" charset="0"/>
              </a:rPr>
              <a:t>A vagyonkezelő gondossága</a:t>
            </a:r>
          </a:p>
        </p:txBody>
      </p:sp>
      <p:sp>
        <p:nvSpPr>
          <p:cNvPr id="13315" name="Tartalom helye 2"/>
          <p:cNvSpPr>
            <a:spLocks noGrp="1"/>
          </p:cNvSpPr>
          <p:nvPr>
            <p:ph idx="1"/>
          </p:nvPr>
        </p:nvSpPr>
        <p:spPr>
          <a:xfrm>
            <a:off x="519113" y="1600200"/>
            <a:ext cx="8229600" cy="4525963"/>
          </a:xfrm>
        </p:spPr>
        <p:txBody>
          <a:bodyPr/>
          <a:lstStyle/>
          <a:p>
            <a:pPr marL="0" indent="0" algn="just">
              <a:buFontTx/>
              <a:buNone/>
              <a:defRPr/>
            </a:pPr>
            <a:r>
              <a:rPr lang="hu-HU" altLang="hu-HU" sz="2400" dirty="0">
                <a:latin typeface="Times New Roman" pitchFamily="18" charset="0"/>
                <a:ea typeface="ＭＳ Ｐゴシック" pitchFamily="34" charset="-128"/>
                <a:cs typeface="Calibri" pitchFamily="34" charset="0"/>
              </a:rPr>
              <a:t>3. szint: lakossági ügyfél (</a:t>
            </a:r>
            <a:r>
              <a:rPr lang="hu-HU" altLang="hu-HU" sz="2400" dirty="0" err="1">
                <a:latin typeface="Times New Roman" pitchFamily="18" charset="0"/>
                <a:ea typeface="ＭＳ Ｐゴシック" pitchFamily="34" charset="-128"/>
                <a:cs typeface="Calibri" pitchFamily="34" charset="0"/>
              </a:rPr>
              <a:t>Bvktv</a:t>
            </a:r>
            <a:r>
              <a:rPr lang="hu-HU" altLang="hu-HU" sz="2400" dirty="0">
                <a:latin typeface="Times New Roman" pitchFamily="18" charset="0"/>
                <a:ea typeface="ＭＳ Ｐゴシック" pitchFamily="34" charset="-128"/>
                <a:cs typeface="Calibri" pitchFamily="34" charset="0"/>
              </a:rPr>
              <a:t>.):</a:t>
            </a:r>
          </a:p>
          <a:p>
            <a:pPr algn="just">
              <a:defRPr/>
            </a:pPr>
            <a:r>
              <a:rPr lang="hu-HU" altLang="hu-HU" sz="2400" dirty="0">
                <a:latin typeface="Times New Roman" pitchFamily="18" charset="0"/>
                <a:ea typeface="ＭＳ Ｐゴシック" pitchFamily="34" charset="-128"/>
                <a:cs typeface="Calibri" pitchFamily="34" charset="0"/>
              </a:rPr>
              <a:t>lakossági ügyfél: fogyasztó, kis- és középvállalkozás</a:t>
            </a:r>
          </a:p>
          <a:p>
            <a:pPr algn="just">
              <a:defRPr/>
            </a:pPr>
            <a:r>
              <a:rPr lang="hu-HU" altLang="hu-HU" sz="2400" dirty="0">
                <a:latin typeface="Times New Roman" pitchFamily="18" charset="0"/>
                <a:ea typeface="ＭＳ Ｐゴシック" pitchFamily="34" charset="-128"/>
                <a:cs typeface="Calibri" pitchFamily="34" charset="0"/>
              </a:rPr>
              <a:t>előzetes tájékoztatás: havi tájékoztatás, ill. módosulás esetén 8 napon belül tájékoztatás</a:t>
            </a:r>
          </a:p>
          <a:p>
            <a:pPr algn="just">
              <a:defRPr/>
            </a:pPr>
            <a:r>
              <a:rPr lang="hu-HU" altLang="hu-HU" sz="2400" dirty="0">
                <a:latin typeface="Times New Roman" pitchFamily="18" charset="0"/>
                <a:ea typeface="ＭＳ Ｐゴシック" pitchFamily="34" charset="-128"/>
                <a:cs typeface="Calibri" pitchFamily="34" charset="0"/>
              </a:rPr>
              <a:t>előzetes tájékozódási kötelezettség: vagyonkezelés célja, kockázatviselő képesség, a szerződés tárgyát képező vagyontárggyal kapcsolatos ismeretek (alkalmassági vizsgálat). Ezt értékelnie kell a vagyonkezelőnek, és évente meg kell ismételnie.</a:t>
            </a:r>
          </a:p>
          <a:p>
            <a:pPr algn="just">
              <a:defRPr/>
            </a:pPr>
            <a:r>
              <a:rPr lang="hu-HU" altLang="hu-HU" sz="2400" dirty="0">
                <a:latin typeface="Times New Roman" pitchFamily="18" charset="0"/>
                <a:ea typeface="ＭＳ Ｐゴシック" pitchFamily="34" charset="-128"/>
                <a:cs typeface="Calibri" pitchFamily="34" charset="0"/>
              </a:rPr>
              <a:t>Önszerződés és a kettős megbízás  teljesítésének korlátozása.</a:t>
            </a:r>
            <a:endParaRPr lang="hu-HU" altLang="hu-HU" sz="2400" dirty="0">
              <a:ea typeface="ＭＳ Ｐゴシック" pitchFamily="34" charset="-128"/>
            </a:endParaRPr>
          </a:p>
        </p:txBody>
      </p:sp>
    </p:spTree>
    <p:extLst>
      <p:ext uri="{BB962C8B-B14F-4D97-AF65-F5344CB8AC3E}">
        <p14:creationId xmlns:p14="http://schemas.microsoft.com/office/powerpoint/2010/main" val="15832136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000" b="-1000"/>
          </a:stretch>
        </a:blipFill>
        <a:effectLst/>
      </p:bgPr>
    </p:bg>
    <p:spTree>
      <p:nvGrpSpPr>
        <p:cNvPr id="1" name=""/>
        <p:cNvGrpSpPr/>
        <p:nvPr/>
      </p:nvGrpSpPr>
      <p:grpSpPr>
        <a:xfrm>
          <a:off x="0" y="0"/>
          <a:ext cx="0" cy="0"/>
          <a:chOff x="0" y="0"/>
          <a:chExt cx="0" cy="0"/>
        </a:xfrm>
      </p:grpSpPr>
      <p:sp>
        <p:nvSpPr>
          <p:cNvPr id="13314" name="Cím 1"/>
          <p:cNvSpPr>
            <a:spLocks noGrp="1"/>
          </p:cNvSpPr>
          <p:nvPr>
            <p:ph type="title"/>
          </p:nvPr>
        </p:nvSpPr>
        <p:spPr>
          <a:xfrm>
            <a:off x="457200" y="115888"/>
            <a:ext cx="8229600" cy="936625"/>
          </a:xfrm>
        </p:spPr>
        <p:txBody>
          <a:bodyPr>
            <a:normAutofit fontScale="90000"/>
          </a:bodyPr>
          <a:lstStyle/>
          <a:p>
            <a:r>
              <a:rPr lang="hu-HU" altLang="hu-HU" sz="3600" b="1">
                <a:latin typeface="Times New Roman" pitchFamily="18" charset="0"/>
                <a:ea typeface="ＭＳ Ｐゴシック" pitchFamily="34" charset="-128"/>
                <a:cs typeface="Times New Roman" pitchFamily="18" charset="0"/>
              </a:rPr>
              <a:t>A vagyonkezelő hasznosítási kötelezettsége</a:t>
            </a:r>
          </a:p>
        </p:txBody>
      </p:sp>
      <p:sp>
        <p:nvSpPr>
          <p:cNvPr id="13315" name="Tartalom helye 2"/>
          <p:cNvSpPr>
            <a:spLocks noGrp="1"/>
          </p:cNvSpPr>
          <p:nvPr>
            <p:ph idx="1"/>
          </p:nvPr>
        </p:nvSpPr>
        <p:spPr>
          <a:xfrm>
            <a:off x="457200" y="1196975"/>
            <a:ext cx="8229600" cy="4929188"/>
          </a:xfrm>
        </p:spPr>
        <p:txBody>
          <a:bodyPr>
            <a:normAutofit fontScale="92500"/>
          </a:bodyPr>
          <a:lstStyle/>
          <a:p>
            <a:pPr algn="just"/>
            <a:r>
              <a:rPr lang="hu-HU" altLang="hu-HU" sz="2300">
                <a:latin typeface="Times New Roman" pitchFamily="18" charset="0"/>
                <a:ea typeface="ＭＳ Ｐゴシック" pitchFamily="34" charset="-128"/>
                <a:cs typeface="Times New Roman" pitchFamily="18" charset="0"/>
              </a:rPr>
              <a:t>2014. évi XV. tv. 45. § (1) – (4) bek.:</a:t>
            </a:r>
          </a:p>
          <a:p>
            <a:pPr algn="just"/>
            <a:r>
              <a:rPr lang="hu-HU" altLang="hu-HU" sz="2300">
                <a:latin typeface="Times New Roman" pitchFamily="18" charset="0"/>
                <a:ea typeface="ＭＳ Ｐゴシック" pitchFamily="34" charset="-128"/>
                <a:cs typeface="Times New Roman" pitchFamily="18" charset="0"/>
              </a:rPr>
              <a:t>óvatos hasznosítás (a kezelt vagyon növekedésének esélye nem haladja meg jelentősen csökkenésének, károsodásának kockázatát),</a:t>
            </a:r>
          </a:p>
          <a:p>
            <a:pPr algn="just"/>
            <a:r>
              <a:rPr lang="hu-HU" altLang="hu-HU" sz="2300">
                <a:latin typeface="Times New Roman" pitchFamily="18" charset="0"/>
                <a:ea typeface="ＭＳ Ｐゴシック" pitchFamily="34" charset="-128"/>
                <a:cs typeface="Times New Roman" pitchFamily="18" charset="0"/>
              </a:rPr>
              <a:t>időszakonkénti vizsgálat,</a:t>
            </a:r>
          </a:p>
          <a:p>
            <a:pPr algn="just"/>
            <a:r>
              <a:rPr lang="hu-HU" altLang="hu-HU" sz="2300">
                <a:latin typeface="Times New Roman" pitchFamily="18" charset="0"/>
                <a:ea typeface="ＭＳ Ｐゴシック" pitchFamily="34" charset="-128"/>
                <a:cs typeface="Times New Roman" pitchFamily="18" charset="0"/>
              </a:rPr>
              <a:t>vagyonvesztés, károsodás kockázatának elosztása,</a:t>
            </a:r>
          </a:p>
          <a:p>
            <a:pPr algn="just"/>
            <a:r>
              <a:rPr lang="hu-HU" altLang="hu-HU" sz="2300">
                <a:latin typeface="Times New Roman" pitchFamily="18" charset="0"/>
                <a:ea typeface="ＭＳ Ｐゴシック" pitchFamily="34" charset="-128"/>
                <a:cs typeface="Times New Roman" pitchFamily="18" charset="0"/>
              </a:rPr>
              <a:t>szakmai tanácsadás igénybevétele</a:t>
            </a:r>
          </a:p>
          <a:p>
            <a:pPr algn="just"/>
            <a:r>
              <a:rPr lang="hu-HU" altLang="hu-HU" sz="2300">
                <a:latin typeface="Times New Roman" pitchFamily="18" charset="0"/>
                <a:ea typeface="ＭＳ Ｐゴシック" pitchFamily="34" charset="-128"/>
                <a:cs typeface="Times New Roman" pitchFamily="18" charset="0"/>
              </a:rPr>
              <a:t>Kivételek összességében:</a:t>
            </a:r>
          </a:p>
          <a:p>
            <a:pPr algn="just"/>
            <a:r>
              <a:rPr lang="hu-HU" altLang="hu-HU" sz="2300">
                <a:latin typeface="Times New Roman" pitchFamily="18" charset="0"/>
                <a:ea typeface="ＭＳ Ｐゴシック" pitchFamily="34" charset="-128"/>
                <a:cs typeface="Times New Roman" pitchFamily="18" charset="0"/>
              </a:rPr>
              <a:t>ha csekély a vagyon,</a:t>
            </a:r>
          </a:p>
          <a:p>
            <a:pPr algn="just"/>
            <a:r>
              <a:rPr lang="hu-HU" altLang="hu-HU" sz="2300">
                <a:latin typeface="Times New Roman" pitchFamily="18" charset="0"/>
                <a:ea typeface="ＭＳ Ｐゴシック" pitchFamily="34" charset="-128"/>
                <a:cs typeface="Times New Roman" pitchFamily="18" charset="0"/>
              </a:rPr>
              <a:t>ha ellentétben áll az okszerű gazdálkodás követelményével.</a:t>
            </a:r>
          </a:p>
          <a:p>
            <a:pPr algn="just"/>
            <a:r>
              <a:rPr lang="hu-HU" altLang="hu-HU" sz="2300">
                <a:latin typeface="Times New Roman" pitchFamily="18" charset="0"/>
                <a:ea typeface="ＭＳ Ｐゴシック" pitchFamily="34" charset="-128"/>
                <a:cs typeface="Times New Roman" pitchFamily="18" charset="0"/>
              </a:rPr>
              <a:t>lakossági ügyfél védettségi helyzete (vita esetén kizárta az értékesítést, megterhelést, illetve a hasznosítási kötelezettség kizárása a szerződésben csak tájékoztatás és kifejezett elfogadás esetén lehetséges).</a:t>
            </a:r>
            <a:r>
              <a:rPr lang="hu-HU" altLang="hu-HU" sz="2400">
                <a:latin typeface="Times New Roman" pitchFamily="18" charset="0"/>
                <a:ea typeface="ＭＳ Ｐゴシック" pitchFamily="34" charset="-128"/>
                <a:cs typeface="Times New Roman" pitchFamily="18" charset="0"/>
              </a:rPr>
              <a:t> </a:t>
            </a:r>
          </a:p>
        </p:txBody>
      </p:sp>
    </p:spTree>
    <p:extLst>
      <p:ext uri="{BB962C8B-B14F-4D97-AF65-F5344CB8AC3E}">
        <p14:creationId xmlns:p14="http://schemas.microsoft.com/office/powerpoint/2010/main" val="2476017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stretch>
            <a:fillRect t="-1000" b="-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a:latin typeface="Times New Roman" panose="02020603050405020304" pitchFamily="18" charset="0"/>
                <a:cs typeface="Times New Roman" panose="02020603050405020304" pitchFamily="18" charset="0"/>
              </a:rPr>
              <a:t>A kedvezményezett részére járó juttatások</a:t>
            </a:r>
          </a:p>
        </p:txBody>
      </p:sp>
      <p:sp>
        <p:nvSpPr>
          <p:cNvPr id="3" name="Tartalom helye 2"/>
          <p:cNvSpPr>
            <a:spLocks noGrp="1"/>
          </p:cNvSpPr>
          <p:nvPr>
            <p:ph idx="1"/>
          </p:nvPr>
        </p:nvSpPr>
        <p:spPr/>
        <p:txBody>
          <a:bodyPr/>
          <a:lstStyle/>
          <a:p>
            <a:r>
              <a:rPr lang="hu-HU" dirty="0">
                <a:latin typeface="Times New Roman" panose="02020603050405020304" pitchFamily="18" charset="0"/>
                <a:cs typeface="Times New Roman" panose="02020603050405020304" pitchFamily="18" charset="0"/>
              </a:rPr>
              <a:t>Fix időpontban a teljes vagyon kiadása,</a:t>
            </a:r>
          </a:p>
          <a:p>
            <a:r>
              <a:rPr lang="hu-HU" dirty="0">
                <a:latin typeface="Times New Roman" panose="02020603050405020304" pitchFamily="18" charset="0"/>
                <a:cs typeface="Times New Roman" panose="02020603050405020304" pitchFamily="18" charset="0"/>
              </a:rPr>
              <a:t>meghatározott időszakonként a teljes kezelt vagyon és/vagy annak hozamainak kiadása,</a:t>
            </a:r>
          </a:p>
          <a:p>
            <a:r>
              <a:rPr lang="hu-HU" dirty="0">
                <a:latin typeface="Times New Roman" panose="02020603050405020304" pitchFamily="18" charset="0"/>
                <a:cs typeface="Times New Roman" panose="02020603050405020304" pitchFamily="18" charset="0"/>
              </a:rPr>
              <a:t>meghatározott feltétel bekövetkezte esetén a teljes kezelt vagyon és/vagy annak hozamainak kiadás.</a:t>
            </a:r>
          </a:p>
          <a:p>
            <a:r>
              <a:rPr lang="hu-HU" dirty="0">
                <a:latin typeface="Times New Roman" panose="02020603050405020304" pitchFamily="18" charset="0"/>
                <a:cs typeface="Times New Roman" panose="02020603050405020304" pitchFamily="18" charset="0"/>
              </a:rPr>
              <a:t>Egyenlő elbírálás?!</a:t>
            </a:r>
          </a:p>
        </p:txBody>
      </p:sp>
    </p:spTree>
    <p:extLst>
      <p:ext uri="{BB962C8B-B14F-4D97-AF65-F5344CB8AC3E}">
        <p14:creationId xmlns:p14="http://schemas.microsoft.com/office/powerpoint/2010/main" val="4031425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stretch>
            <a:fillRect t="-1000" b="-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2800" b="1" dirty="0">
                <a:latin typeface="Times New Roman" panose="02020603050405020304" pitchFamily="18" charset="0"/>
                <a:cs typeface="Times New Roman" panose="02020603050405020304" pitchFamily="18" charset="0"/>
              </a:rPr>
              <a:t>A kezelt vagyonnal szembeni hitelezők és a szerződésben szereplő felek jogviszonya</a:t>
            </a:r>
          </a:p>
        </p:txBody>
      </p:sp>
      <p:sp>
        <p:nvSpPr>
          <p:cNvPr id="3" name="Tartalom helye 2"/>
          <p:cNvSpPr>
            <a:spLocks noGrp="1"/>
          </p:cNvSpPr>
          <p:nvPr>
            <p:ph idx="1"/>
          </p:nvPr>
        </p:nvSpPr>
        <p:spPr>
          <a:xfrm>
            <a:off x="457200" y="1600200"/>
            <a:ext cx="8229600" cy="5213176"/>
          </a:xfrm>
        </p:spPr>
        <p:txBody>
          <a:bodyPr>
            <a:normAutofit/>
          </a:bodyPr>
          <a:lstStyle/>
          <a:p>
            <a:pPr marL="0" indent="0">
              <a:buNone/>
            </a:pPr>
            <a:r>
              <a:rPr lang="hu-HU" sz="2400" dirty="0">
                <a:latin typeface="Times New Roman" panose="02020603050405020304" pitchFamily="18" charset="0"/>
                <a:cs typeface="Times New Roman" panose="02020603050405020304" pitchFamily="18" charset="0"/>
              </a:rPr>
              <a:t>1. A vagyonkezelő elsődlegesen a kezelt vagyonnal felel.</a:t>
            </a:r>
          </a:p>
          <a:p>
            <a:pPr marL="0" indent="0">
              <a:buNone/>
            </a:pPr>
            <a:r>
              <a:rPr lang="hu-HU" sz="2400" dirty="0">
                <a:latin typeface="Times New Roman" panose="02020603050405020304" pitchFamily="18" charset="0"/>
                <a:cs typeface="Times New Roman" panose="02020603050405020304" pitchFamily="18" charset="0"/>
              </a:rPr>
              <a:t>2. A vagyonkezelő saját vagyonával korlátlanul felel, ha a követelés a kezelt vagyonból nem elégíthető ki és a másik fél nem tudta (nem is kellett tudnia), hogy a kötelezettségvállalás túlterjed a kezelt vagyon keretein.</a:t>
            </a:r>
          </a:p>
          <a:p>
            <a:pPr marL="0" indent="0">
              <a:buNone/>
            </a:pPr>
            <a:r>
              <a:rPr lang="hu-HU" sz="2400" dirty="0">
                <a:latin typeface="Times New Roman" panose="02020603050405020304" pitchFamily="18" charset="0"/>
                <a:cs typeface="Times New Roman" panose="02020603050405020304" pitchFamily="18" charset="0"/>
              </a:rPr>
              <a:t>3. Ha több vagyonkezelő van, akkor a 2. esetben egyetemlegesen felelnek.</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4164076"/>
            <a:ext cx="5776913" cy="271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6280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stretch>
            <a:fillRect t="-1000" b="-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200" b="1" dirty="0">
                <a:latin typeface="Times New Roman" panose="02020603050405020304" pitchFamily="18" charset="0"/>
                <a:cs typeface="Times New Roman" panose="02020603050405020304" pitchFamily="18" charset="0"/>
              </a:rPr>
              <a:t>A szerződésben szereplő személyek és hitelezőik közötti jogviszony </a:t>
            </a:r>
          </a:p>
        </p:txBody>
      </p:sp>
      <p:sp>
        <p:nvSpPr>
          <p:cNvPr id="3" name="Tartalom helye 2"/>
          <p:cNvSpPr>
            <a:spLocks noGrp="1"/>
          </p:cNvSpPr>
          <p:nvPr>
            <p:ph idx="1"/>
          </p:nvPr>
        </p:nvSpPr>
        <p:spPr>
          <a:xfrm>
            <a:off x="457200" y="1916832"/>
            <a:ext cx="8229600" cy="4209331"/>
          </a:xfrm>
        </p:spPr>
        <p:txBody>
          <a:bodyPr>
            <a:normAutofit lnSpcReduction="10000"/>
          </a:bodyPr>
          <a:lstStyle/>
          <a:p>
            <a:pPr marL="0" indent="0">
              <a:buNone/>
            </a:pPr>
            <a:r>
              <a:rPr lang="hu-HU" dirty="0">
                <a:latin typeface="Times New Roman" panose="02020603050405020304" pitchFamily="18" charset="0"/>
                <a:cs typeface="Times New Roman" panose="02020603050405020304" pitchFamily="18" charset="0"/>
              </a:rPr>
              <a:t>1. A vagyonrendelő hitelezői nem támaszthatnak igényt a kezelt vagyonra (kivétel: fedezetelvonó ügylet, joggal való visszaélés, végrehajtás esetén felmondási jog gyakorlása).</a:t>
            </a:r>
          </a:p>
          <a:p>
            <a:pPr marL="0" indent="0">
              <a:buNone/>
            </a:pPr>
            <a:r>
              <a:rPr lang="hu-HU" dirty="0">
                <a:latin typeface="Times New Roman" panose="02020603050405020304" pitchFamily="18" charset="0"/>
                <a:cs typeface="Times New Roman" panose="02020603050405020304" pitchFamily="18" charset="0"/>
              </a:rPr>
              <a:t>2. A vagyonkezelő hitelezői szintén nem támaszthatnak igényt a kezelt vagyonnal szemben.</a:t>
            </a:r>
          </a:p>
          <a:p>
            <a:pPr marL="0" indent="0">
              <a:buNone/>
            </a:pPr>
            <a:r>
              <a:rPr lang="hu-HU" dirty="0">
                <a:latin typeface="Times New Roman" panose="02020603050405020304" pitchFamily="18" charset="0"/>
                <a:cs typeface="Times New Roman" panose="02020603050405020304" pitchFamily="18" charset="0"/>
              </a:rPr>
              <a:t>3. A kedvezményezett hitelezői csak a vagyontárgyak, hasznok kiadásának esedékességekor támaszthatnak igényt a kezelt vagyonra.</a:t>
            </a:r>
          </a:p>
          <a:p>
            <a:pPr marL="0" indent="0">
              <a:buNone/>
            </a:pPr>
            <a:r>
              <a:rPr lang="hu-HU" dirty="0">
                <a:latin typeface="Times New Roman" panose="02020603050405020304" pitchFamily="18" charset="0"/>
                <a:cs typeface="Times New Roman" panose="02020603050405020304" pitchFamily="18" charset="0"/>
              </a:rPr>
              <a:t>4. </a:t>
            </a:r>
            <a:r>
              <a:rPr lang="hu-HU" dirty="0" err="1">
                <a:latin typeface="Times New Roman" panose="02020603050405020304" pitchFamily="18" charset="0"/>
                <a:cs typeface="Times New Roman" panose="02020603050405020304" pitchFamily="18" charset="0"/>
              </a:rPr>
              <a:t>Vht</a:t>
            </a:r>
            <a:r>
              <a:rPr lang="hu-HU" dirty="0">
                <a:latin typeface="Times New Roman" panose="02020603050405020304" pitchFamily="18" charset="0"/>
                <a:cs typeface="Times New Roman" panose="02020603050405020304" pitchFamily="18" charset="0"/>
              </a:rPr>
              <a:t> 132§(A) törölve</a:t>
            </a:r>
          </a:p>
        </p:txBody>
      </p:sp>
    </p:spTree>
    <p:extLst>
      <p:ext uri="{BB962C8B-B14F-4D97-AF65-F5344CB8AC3E}">
        <p14:creationId xmlns:p14="http://schemas.microsoft.com/office/powerpoint/2010/main" val="3826957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2">
                <a:tint val="45000"/>
                <a:satMod val="400000"/>
              </a:schemeClr>
            </a:duotone>
          </a:blip>
          <a:srcRect/>
          <a:stretch>
            <a:fillRect t="-1000" b="-1000"/>
          </a:stretch>
        </a:blipFill>
        <a:effectLst/>
      </p:bgPr>
    </p:bg>
    <p:spTree>
      <p:nvGrpSpPr>
        <p:cNvPr id="1" name=""/>
        <p:cNvGrpSpPr/>
        <p:nvPr/>
      </p:nvGrpSpPr>
      <p:grpSpPr>
        <a:xfrm>
          <a:off x="0" y="0"/>
          <a:ext cx="0" cy="0"/>
          <a:chOff x="0" y="0"/>
          <a:chExt cx="0" cy="0"/>
        </a:xfrm>
      </p:grpSpPr>
      <p:sp>
        <p:nvSpPr>
          <p:cNvPr id="14338" name="Cím 1"/>
          <p:cNvSpPr>
            <a:spLocks noGrp="1"/>
          </p:cNvSpPr>
          <p:nvPr>
            <p:ph type="title"/>
          </p:nvPr>
        </p:nvSpPr>
        <p:spPr/>
        <p:txBody>
          <a:bodyPr/>
          <a:lstStyle/>
          <a:p>
            <a:r>
              <a:rPr lang="hu-HU" altLang="hu-HU" sz="3600" b="1" dirty="0">
                <a:latin typeface="Times New Roman" pitchFamily="18" charset="0"/>
                <a:ea typeface="ＭＳ Ｐゴシック" pitchFamily="34" charset="-128"/>
                <a:cs typeface="Times New Roman" pitchFamily="18" charset="0"/>
              </a:rPr>
              <a:t>A </a:t>
            </a:r>
            <a:r>
              <a:rPr lang="hu-HU" altLang="hu-HU" sz="3600" b="1" dirty="0" err="1">
                <a:latin typeface="Times New Roman" pitchFamily="18" charset="0"/>
                <a:ea typeface="ＭＳ Ｐゴシック" pitchFamily="34" charset="-128"/>
                <a:cs typeface="Times New Roman" pitchFamily="18" charset="0"/>
              </a:rPr>
              <a:t>Bvktv</a:t>
            </a:r>
            <a:r>
              <a:rPr lang="hu-HU" altLang="hu-HU" sz="3600" b="1" dirty="0">
                <a:latin typeface="Times New Roman" pitchFamily="18" charset="0"/>
                <a:ea typeface="ＭＳ Ｐゴシック" pitchFamily="34" charset="-128"/>
                <a:cs typeface="Times New Roman" pitchFamily="18" charset="0"/>
              </a:rPr>
              <a:t>. módosító rendelkezései (</a:t>
            </a:r>
            <a:r>
              <a:rPr lang="hu-HU" altLang="hu-HU" sz="3600" b="1" dirty="0" err="1">
                <a:latin typeface="Times New Roman" pitchFamily="18" charset="0"/>
                <a:ea typeface="ＭＳ Ｐゴシック" pitchFamily="34" charset="-128"/>
                <a:cs typeface="Times New Roman" pitchFamily="18" charset="0"/>
              </a:rPr>
              <a:t>Vht</a:t>
            </a:r>
            <a:r>
              <a:rPr lang="hu-HU" altLang="hu-HU" sz="3600" b="1" dirty="0">
                <a:latin typeface="Times New Roman" pitchFamily="18" charset="0"/>
                <a:ea typeface="ＭＳ Ｐゴシック" pitchFamily="34" charset="-128"/>
                <a:cs typeface="Times New Roman" pitchFamily="18" charset="0"/>
              </a:rPr>
              <a:t>. 132/A. § [3] - [5] bekezdései)</a:t>
            </a:r>
          </a:p>
        </p:txBody>
      </p:sp>
      <p:sp>
        <p:nvSpPr>
          <p:cNvPr id="14339" name="Tartalom helye 2"/>
          <p:cNvSpPr>
            <a:spLocks noGrp="1"/>
          </p:cNvSpPr>
          <p:nvPr>
            <p:ph idx="1"/>
          </p:nvPr>
        </p:nvSpPr>
        <p:spPr>
          <a:xfrm>
            <a:off x="457200" y="1484313"/>
            <a:ext cx="8229600" cy="4641850"/>
          </a:xfrm>
        </p:spPr>
        <p:txBody>
          <a:bodyPr/>
          <a:lstStyle/>
          <a:p>
            <a:pPr marL="0" indent="0" algn="just">
              <a:buFontTx/>
              <a:buNone/>
            </a:pPr>
            <a:r>
              <a:rPr lang="hu-HU" altLang="hu-HU" sz="1700" dirty="0">
                <a:latin typeface="Times New Roman" panose="02020603050405020304" pitchFamily="18" charset="0"/>
                <a:ea typeface="ＭＳ Ｐゴシック" pitchFamily="34" charset="-128"/>
                <a:cs typeface="Times New Roman" panose="02020603050405020304" pitchFamily="18" charset="0"/>
              </a:rPr>
              <a:t>(3) Az adós mint vagyonrendelő ellen indult végrehajtási eljárásban a követelés fedezetéül – a (4) bekezdésben foglaltak szerint – </a:t>
            </a:r>
            <a:r>
              <a:rPr lang="hu-HU" altLang="hu-HU" sz="1700" u="sng" dirty="0">
                <a:latin typeface="Times New Roman" panose="02020603050405020304" pitchFamily="18" charset="0"/>
                <a:ea typeface="ＭＳ Ｐゴシック" pitchFamily="34" charset="-128"/>
                <a:cs typeface="Times New Roman" panose="02020603050405020304" pitchFamily="18" charset="0"/>
              </a:rPr>
              <a:t>az a vagyon vagy vagyonhányad is szolgál, amely a vagyonrendelőt, vagy a kiadásra irányuló jog jogosultját a vagyonrendelő bizalmi vagyonkezelési jogviszonya megszűnése esetére megilleti</a:t>
            </a:r>
            <a:r>
              <a:rPr lang="hu-HU" altLang="hu-HU" sz="1700" dirty="0">
                <a:latin typeface="Times New Roman" panose="02020603050405020304" pitchFamily="18" charset="0"/>
                <a:ea typeface="ＭＳ Ｐゴシック" pitchFamily="34" charset="-128"/>
                <a:cs typeface="Times New Roman" panose="02020603050405020304" pitchFamily="18" charset="0"/>
              </a:rPr>
              <a:t>. A végrehajtást kérő a (4) bekezdés szerint mondhatja fel a bizalmi vagyonkezelést, és ennek eredményeként a vagyonrendelőnek, vagy jogutódjának kiadandó vagyonhányadból hajtható be a követelés.</a:t>
            </a:r>
          </a:p>
          <a:p>
            <a:pPr marL="0" indent="0" algn="just">
              <a:buFontTx/>
              <a:buNone/>
            </a:pPr>
            <a:r>
              <a:rPr lang="hu-HU" altLang="hu-HU" sz="1700" dirty="0">
                <a:latin typeface="Times New Roman" panose="02020603050405020304" pitchFamily="18" charset="0"/>
                <a:ea typeface="ＭＳ Ｐゴシック" pitchFamily="34" charset="-128"/>
                <a:cs typeface="Times New Roman" panose="02020603050405020304" pitchFamily="18" charset="0"/>
              </a:rPr>
              <a:t>(4) Ha az adósnak vagy a kiadásra irányuló jog jogosultjának a bizalmi vagyonkezelési szerződés megszűnése esetén vagyonra vagy vagyonhányadra lenne igénye, és a követelés az </a:t>
            </a:r>
            <a:r>
              <a:rPr lang="hu-HU" altLang="hu-HU" sz="1700" u="sng" dirty="0">
                <a:latin typeface="Times New Roman" panose="02020603050405020304" pitchFamily="18" charset="0"/>
                <a:ea typeface="ＭＳ Ｐゴシック" pitchFamily="34" charset="-128"/>
                <a:cs typeface="Times New Roman" panose="02020603050405020304" pitchFamily="18" charset="0"/>
              </a:rPr>
              <a:t>adós egyéb vagyontárgyaiból nincs teljesen fedezve vagy csak aránytalanul hosszú idő múlva elégíthető ki</a:t>
            </a:r>
            <a:r>
              <a:rPr lang="hu-HU" altLang="hu-HU" sz="1700" dirty="0">
                <a:latin typeface="Times New Roman" panose="02020603050405020304" pitchFamily="18" charset="0"/>
                <a:ea typeface="ＭＳ Ｐゴシック" pitchFamily="34" charset="-128"/>
                <a:cs typeface="Times New Roman" panose="02020603050405020304" pitchFamily="18" charset="0"/>
              </a:rPr>
              <a:t>, a végrehajtó tájékoztatja a végrehajtást kérőt arról, hogy a rendes felmondás jogát gyakorolhatja. </a:t>
            </a:r>
            <a:r>
              <a:rPr lang="hu-HU" altLang="hu-HU" sz="1700" u="sng" dirty="0">
                <a:latin typeface="Times New Roman" panose="02020603050405020304" pitchFamily="18" charset="0"/>
                <a:ea typeface="ＭＳ Ｐゴシック" pitchFamily="34" charset="-128"/>
                <a:cs typeface="Times New Roman" panose="02020603050405020304" pitchFamily="18" charset="0"/>
              </a:rPr>
              <a:t>Ha a végrehajtást kérő a felmondást tartalmazó nyilatkozatát a végrehajtónak átadta</a:t>
            </a:r>
            <a:r>
              <a:rPr lang="hu-HU" altLang="hu-HU" sz="1700" dirty="0">
                <a:latin typeface="Times New Roman" panose="02020603050405020304" pitchFamily="18" charset="0"/>
                <a:ea typeface="ＭＳ Ｐゴシック" pitchFamily="34" charset="-128"/>
                <a:cs typeface="Times New Roman" panose="02020603050405020304" pitchFamily="18" charset="0"/>
              </a:rPr>
              <a:t>, a végrehajtó megküldi azt a bizalmi vagyonkezelőnek, egyúttal az adósnak a bizalmi vagyonkezelővel szemben a bizalmi vagyonkezelési jogviszony megszűnése miatt fennálló követelését lefoglalja (110–113. §).</a:t>
            </a:r>
          </a:p>
          <a:p>
            <a:pPr marL="0" indent="0" algn="just">
              <a:buFontTx/>
              <a:buNone/>
            </a:pPr>
            <a:r>
              <a:rPr lang="hu-HU" altLang="hu-HU" sz="1700" dirty="0">
                <a:latin typeface="Times New Roman" panose="02020603050405020304" pitchFamily="18" charset="0"/>
                <a:ea typeface="ＭＳ Ｐゴシック" pitchFamily="34" charset="-128"/>
                <a:cs typeface="Times New Roman" panose="02020603050405020304" pitchFamily="18" charset="0"/>
              </a:rPr>
              <a:t>(5) Az elszámolás megtörténte nem érinti az adósnak a bizalmi vagyonkezelési jogviszonyból eredő tartozásokért fennálló, jogszabályban megállapított felelősségét. A végrehajtást kérő az elszámolás megtörténte esetén sem felel a kezelt vagyont terhelő tartozásokért.</a:t>
            </a:r>
          </a:p>
        </p:txBody>
      </p:sp>
    </p:spTree>
    <p:extLst>
      <p:ext uri="{BB962C8B-B14F-4D97-AF65-F5344CB8AC3E}">
        <p14:creationId xmlns:p14="http://schemas.microsoft.com/office/powerpoint/2010/main" val="31276028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stretch>
            <a:fillRect t="-1000" b="-1000"/>
          </a:stretch>
        </a:blipFill>
        <a:effectLst/>
      </p:bgPr>
    </p:bg>
    <p:spTree>
      <p:nvGrpSpPr>
        <p:cNvPr id="1" name=""/>
        <p:cNvGrpSpPr/>
        <p:nvPr/>
      </p:nvGrpSpPr>
      <p:grpSpPr>
        <a:xfrm>
          <a:off x="0" y="0"/>
          <a:ext cx="0" cy="0"/>
          <a:chOff x="0" y="0"/>
          <a:chExt cx="0" cy="0"/>
        </a:xfrm>
      </p:grpSpPr>
      <p:sp>
        <p:nvSpPr>
          <p:cNvPr id="2" name="Téglalap 1"/>
          <p:cNvSpPr/>
          <p:nvPr/>
        </p:nvSpPr>
        <p:spPr>
          <a:xfrm>
            <a:off x="4289425" y="803275"/>
            <a:ext cx="1727200" cy="1146175"/>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lnSpc>
                <a:spcPct val="115000"/>
              </a:lnSpc>
              <a:spcAft>
                <a:spcPts val="1000"/>
              </a:spcAft>
              <a:defRPr/>
            </a:pPr>
            <a:r>
              <a:rPr lang="hu-HU" sz="1600" b="1">
                <a:ea typeface="Calibri"/>
                <a:cs typeface="Times New Roman"/>
              </a:rPr>
              <a:t>vagyonrendelő</a:t>
            </a:r>
            <a:endParaRPr lang="hu-HU" sz="1100">
              <a:ea typeface="Calibri"/>
              <a:cs typeface="Times New Roman"/>
            </a:endParaRPr>
          </a:p>
        </p:txBody>
      </p:sp>
      <p:sp>
        <p:nvSpPr>
          <p:cNvPr id="3" name="Lekerekített téglalap 2"/>
          <p:cNvSpPr/>
          <p:nvPr/>
        </p:nvSpPr>
        <p:spPr>
          <a:xfrm>
            <a:off x="863600" y="803275"/>
            <a:ext cx="1838325" cy="10556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lnSpc>
                <a:spcPct val="115000"/>
              </a:lnSpc>
              <a:spcAft>
                <a:spcPts val="1000"/>
              </a:spcAft>
              <a:defRPr/>
            </a:pPr>
            <a:r>
              <a:rPr lang="hu-HU" sz="1600" b="1">
                <a:ea typeface="Calibri"/>
                <a:cs typeface="Times New Roman"/>
              </a:rPr>
              <a:t>vagyonrendelő hitelezője</a:t>
            </a:r>
            <a:endParaRPr lang="hu-HU" sz="1100">
              <a:ea typeface="Calibri"/>
              <a:cs typeface="Times New Roman"/>
            </a:endParaRPr>
          </a:p>
        </p:txBody>
      </p:sp>
      <p:cxnSp>
        <p:nvCxnSpPr>
          <p:cNvPr id="4" name="Egyenes összekötő nyíllal 3"/>
          <p:cNvCxnSpPr/>
          <p:nvPr/>
        </p:nvCxnSpPr>
        <p:spPr>
          <a:xfrm>
            <a:off x="2701925" y="1295400"/>
            <a:ext cx="1549400"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5" name="Ellipszis 4"/>
          <p:cNvSpPr/>
          <p:nvPr/>
        </p:nvSpPr>
        <p:spPr>
          <a:xfrm>
            <a:off x="2930525" y="2339975"/>
            <a:ext cx="2070100" cy="1185863"/>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anchor="ctr"/>
          <a:lstStyle/>
          <a:p>
            <a:pPr algn="ctr">
              <a:lnSpc>
                <a:spcPct val="115000"/>
              </a:lnSpc>
              <a:spcAft>
                <a:spcPts val="1000"/>
              </a:spcAft>
              <a:defRPr/>
            </a:pPr>
            <a:r>
              <a:rPr lang="hu-HU" sz="1400" b="1" dirty="0">
                <a:ea typeface="Calibri"/>
                <a:cs typeface="Times New Roman"/>
              </a:rPr>
              <a:t>Vagyonkezelő</a:t>
            </a:r>
            <a:endParaRPr lang="hu-HU" sz="1400" dirty="0">
              <a:ea typeface="Calibri"/>
              <a:cs typeface="Times New Roman"/>
            </a:endParaRPr>
          </a:p>
        </p:txBody>
      </p:sp>
      <p:sp>
        <p:nvSpPr>
          <p:cNvPr id="6" name="Lekerekített téglalap 5"/>
          <p:cNvSpPr/>
          <p:nvPr/>
        </p:nvSpPr>
        <p:spPr>
          <a:xfrm>
            <a:off x="5892800" y="2501900"/>
            <a:ext cx="1485900" cy="118427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lnSpc>
                <a:spcPct val="115000"/>
              </a:lnSpc>
              <a:spcAft>
                <a:spcPts val="1000"/>
              </a:spcAft>
              <a:defRPr/>
            </a:pPr>
            <a:r>
              <a:rPr lang="hu-HU" sz="1600" b="1" dirty="0">
                <a:ea typeface="Calibri"/>
                <a:cs typeface="Times New Roman"/>
              </a:rPr>
              <a:t>Vagyon-kezelő hitelezője</a:t>
            </a:r>
            <a:endParaRPr lang="hu-HU" sz="1100" dirty="0">
              <a:ea typeface="Calibri"/>
              <a:cs typeface="Times New Roman"/>
            </a:endParaRPr>
          </a:p>
        </p:txBody>
      </p:sp>
      <p:sp>
        <p:nvSpPr>
          <p:cNvPr id="7" name="Ellipszis 6"/>
          <p:cNvSpPr/>
          <p:nvPr/>
        </p:nvSpPr>
        <p:spPr>
          <a:xfrm>
            <a:off x="2362200" y="3554413"/>
            <a:ext cx="2671763" cy="1144587"/>
          </a:xfrm>
          <a:prstGeom prst="ellipse">
            <a:avLst/>
          </a:prstGeom>
          <a:solidFill>
            <a:schemeClr val="bg2">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lnSpc>
                <a:spcPct val="115000"/>
              </a:lnSpc>
              <a:spcAft>
                <a:spcPts val="1000"/>
              </a:spcAft>
              <a:defRPr/>
            </a:pPr>
            <a:r>
              <a:rPr lang="hu-HU" sz="1600" b="1" dirty="0">
                <a:ea typeface="Calibri"/>
                <a:cs typeface="Times New Roman"/>
              </a:rPr>
              <a:t>vagyonkezelésbe adott vagyon</a:t>
            </a:r>
            <a:endParaRPr lang="hu-HU" sz="1100" dirty="0">
              <a:ea typeface="Calibri"/>
              <a:cs typeface="Times New Roman"/>
            </a:endParaRPr>
          </a:p>
        </p:txBody>
      </p:sp>
      <p:sp>
        <p:nvSpPr>
          <p:cNvPr id="8" name="Téglalap 7"/>
          <p:cNvSpPr/>
          <p:nvPr/>
        </p:nvSpPr>
        <p:spPr>
          <a:xfrm>
            <a:off x="1325563" y="5567363"/>
            <a:ext cx="1627187" cy="114617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lnSpc>
                <a:spcPct val="115000"/>
              </a:lnSpc>
              <a:spcAft>
                <a:spcPts val="1000"/>
              </a:spcAft>
              <a:defRPr/>
            </a:pPr>
            <a:r>
              <a:rPr lang="hu-HU" sz="1600" b="1">
                <a:ea typeface="Calibri"/>
                <a:cs typeface="Times New Roman"/>
              </a:rPr>
              <a:t>kedvezménye-zett</a:t>
            </a:r>
            <a:endParaRPr lang="hu-HU" sz="1100">
              <a:ea typeface="Calibri"/>
              <a:cs typeface="Times New Roman"/>
            </a:endParaRPr>
          </a:p>
        </p:txBody>
      </p:sp>
      <p:sp>
        <p:nvSpPr>
          <p:cNvPr id="9" name="Lekerekített téglalap 8"/>
          <p:cNvSpPr/>
          <p:nvPr/>
        </p:nvSpPr>
        <p:spPr>
          <a:xfrm>
            <a:off x="4883150" y="5487988"/>
            <a:ext cx="2079625" cy="130492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lnSpc>
                <a:spcPct val="115000"/>
              </a:lnSpc>
              <a:spcAft>
                <a:spcPts val="1000"/>
              </a:spcAft>
              <a:defRPr/>
            </a:pPr>
            <a:r>
              <a:rPr lang="hu-HU" sz="1600" b="1">
                <a:ea typeface="Calibri"/>
                <a:cs typeface="Times New Roman"/>
              </a:rPr>
              <a:t>kedvezményezett hitelezője</a:t>
            </a:r>
            <a:endParaRPr lang="hu-HU" sz="1100">
              <a:ea typeface="Calibri"/>
              <a:cs typeface="Times New Roman"/>
            </a:endParaRPr>
          </a:p>
        </p:txBody>
      </p:sp>
      <p:cxnSp>
        <p:nvCxnSpPr>
          <p:cNvPr id="10" name="Egyenes összekötő nyíllal 9"/>
          <p:cNvCxnSpPr/>
          <p:nvPr/>
        </p:nvCxnSpPr>
        <p:spPr>
          <a:xfrm>
            <a:off x="1555750" y="1968500"/>
            <a:ext cx="1327150" cy="1717675"/>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1" name="Egyenes összekötő nyíllal 10"/>
          <p:cNvCxnSpPr/>
          <p:nvPr/>
        </p:nvCxnSpPr>
        <p:spPr>
          <a:xfrm flipH="1">
            <a:off x="4219575" y="2028825"/>
            <a:ext cx="496888" cy="31115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2" name="Egyenes összekötő nyíllal 11"/>
          <p:cNvCxnSpPr/>
          <p:nvPr/>
        </p:nvCxnSpPr>
        <p:spPr>
          <a:xfrm flipH="1">
            <a:off x="5024438" y="3044825"/>
            <a:ext cx="852487" cy="9032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3" name="Szorzás 12"/>
          <p:cNvSpPr/>
          <p:nvPr/>
        </p:nvSpPr>
        <p:spPr>
          <a:xfrm>
            <a:off x="5030788" y="3001963"/>
            <a:ext cx="914400" cy="914400"/>
          </a:xfrm>
          <a:prstGeom prst="mathMultiply">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hu-HU"/>
          </a:p>
        </p:txBody>
      </p:sp>
      <p:cxnSp>
        <p:nvCxnSpPr>
          <p:cNvPr id="14" name="Egyenes összekötő nyíllal 13"/>
          <p:cNvCxnSpPr/>
          <p:nvPr/>
        </p:nvCxnSpPr>
        <p:spPr>
          <a:xfrm flipH="1" flipV="1">
            <a:off x="5033963" y="2827338"/>
            <a:ext cx="782637" cy="15875"/>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5" name="Egyenes összekötő nyíllal 14"/>
          <p:cNvCxnSpPr/>
          <p:nvPr/>
        </p:nvCxnSpPr>
        <p:spPr>
          <a:xfrm flipH="1" flipV="1">
            <a:off x="3054350" y="6140450"/>
            <a:ext cx="1717675" cy="1905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6" name="Egyenes összekötő nyíllal 15"/>
          <p:cNvCxnSpPr/>
          <p:nvPr/>
        </p:nvCxnSpPr>
        <p:spPr>
          <a:xfrm flipH="1" flipV="1">
            <a:off x="4251325" y="4745038"/>
            <a:ext cx="533400" cy="873125"/>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7" name="Egyenes összekötő nyíllal 16"/>
          <p:cNvCxnSpPr/>
          <p:nvPr/>
        </p:nvCxnSpPr>
        <p:spPr>
          <a:xfrm flipV="1">
            <a:off x="2263775" y="4699000"/>
            <a:ext cx="666750" cy="7889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5378" name="Rectangle 1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hu-HU" altLang="hu-HU" sz="1800"/>
          </a:p>
        </p:txBody>
      </p:sp>
      <p:sp>
        <p:nvSpPr>
          <p:cNvPr id="15379" name="Rectangle 2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1568450" algn="l"/>
              </a:tabLst>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tabLst>
                <a:tab pos="1568450" algn="l"/>
              </a:tabLst>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tabLst>
                <a:tab pos="1568450" algn="l"/>
              </a:tabLst>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tabLst>
                <a:tab pos="1568450" algn="l"/>
              </a:tabLst>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tabLst>
                <a:tab pos="1568450"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tabLst>
                <a:tab pos="1568450"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tabLst>
                <a:tab pos="1568450"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tabLst>
                <a:tab pos="1568450"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tabLst>
                <a:tab pos="1568450" algn="l"/>
              </a:tabLst>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hu-HU" altLang="hu-HU" sz="1100">
              <a:latin typeface="Calibri" pitchFamily="34" charset="0"/>
              <a:ea typeface="Calibri" pitchFamily="34" charset="0"/>
              <a:cs typeface="Times New Roman" pitchFamily="18" charset="0"/>
            </a:endParaRPr>
          </a:p>
          <a:p>
            <a:pPr>
              <a:spcBef>
                <a:spcPct val="0"/>
              </a:spcBef>
              <a:buFontTx/>
              <a:buNone/>
            </a:pPr>
            <a:r>
              <a:rPr lang="hu-HU" altLang="hu-HU" sz="1100">
                <a:latin typeface="Calibri" pitchFamily="34" charset="0"/>
                <a:ea typeface="Calibri" pitchFamily="34" charset="0"/>
                <a:cs typeface="Times New Roman" pitchFamily="18" charset="0"/>
              </a:rPr>
              <a:t>	</a:t>
            </a:r>
            <a:endParaRPr lang="hu-HU" altLang="hu-HU" sz="900">
              <a:ea typeface="Calibri" pitchFamily="34" charset="0"/>
              <a:cs typeface="Times New Roman" pitchFamily="18" charset="0"/>
            </a:endParaRPr>
          </a:p>
          <a:p>
            <a:pPr>
              <a:spcBef>
                <a:spcPct val="0"/>
              </a:spcBef>
              <a:buFontTx/>
              <a:buNone/>
            </a:pPr>
            <a:endParaRPr lang="hu-HU" altLang="hu-HU" sz="1800">
              <a:ea typeface="Calibri" pitchFamily="34" charset="0"/>
              <a:cs typeface="Times New Roman" pitchFamily="18" charset="0"/>
            </a:endParaRPr>
          </a:p>
        </p:txBody>
      </p:sp>
      <p:sp>
        <p:nvSpPr>
          <p:cNvPr id="15380" name="Rectangle 23"/>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br>
              <a:rPr lang="hu-HU" altLang="hu-HU" sz="900"/>
            </a:br>
            <a:endParaRPr lang="hu-HU" altLang="hu-HU" sz="1800"/>
          </a:p>
          <a:p>
            <a:pPr>
              <a:spcBef>
                <a:spcPct val="0"/>
              </a:spcBef>
              <a:buFontTx/>
              <a:buNone/>
            </a:pPr>
            <a:endParaRPr lang="hu-HU" altLang="hu-HU" sz="1800"/>
          </a:p>
        </p:txBody>
      </p:sp>
      <p:sp>
        <p:nvSpPr>
          <p:cNvPr id="15381" name="Rectangle 24"/>
          <p:cNvSpPr>
            <a:spLocks noChangeArrowheads="1"/>
          </p:cNvSpPr>
          <p:nvPr/>
        </p:nvSpPr>
        <p:spPr bwMode="auto">
          <a:xfrm>
            <a:off x="284163" y="25447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hu-HU" altLang="hu-HU" sz="1400" b="1">
                <a:latin typeface="Calibri" pitchFamily="34" charset="0"/>
                <a:ea typeface="Calibri" pitchFamily="34" charset="0"/>
                <a:cs typeface="Times New Roman" pitchFamily="18" charset="0"/>
              </a:rPr>
              <a:t>csak fedezet</a:t>
            </a:r>
            <a:endParaRPr lang="hu-HU" altLang="hu-HU" sz="900">
              <a:ea typeface="Calibri" pitchFamily="34" charset="0"/>
              <a:cs typeface="Times New Roman" pitchFamily="18" charset="0"/>
            </a:endParaRPr>
          </a:p>
          <a:p>
            <a:pPr>
              <a:spcBef>
                <a:spcPct val="0"/>
              </a:spcBef>
              <a:buFontTx/>
              <a:buNone/>
            </a:pPr>
            <a:endParaRPr lang="hu-HU" altLang="hu-HU" sz="1800">
              <a:ea typeface="Calibri" pitchFamily="34" charset="0"/>
              <a:cs typeface="Times New Roman" pitchFamily="18" charset="0"/>
            </a:endParaRPr>
          </a:p>
        </p:txBody>
      </p:sp>
      <p:sp>
        <p:nvSpPr>
          <p:cNvPr id="15382" name="Rectangle 26"/>
          <p:cNvSpPr>
            <a:spLocks noChangeArrowheads="1"/>
          </p:cNvSpPr>
          <p:nvPr/>
        </p:nvSpPr>
        <p:spPr bwMode="auto">
          <a:xfrm>
            <a:off x="311150" y="2493963"/>
            <a:ext cx="1573213"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hu-HU" altLang="hu-HU" sz="1400" dirty="0">
              <a:latin typeface="Calibri" pitchFamily="34" charset="0"/>
              <a:ea typeface="Calibri" pitchFamily="34" charset="0"/>
              <a:cs typeface="Times New Roman" pitchFamily="18" charset="0"/>
            </a:endParaRPr>
          </a:p>
          <a:p>
            <a:pPr>
              <a:spcBef>
                <a:spcPct val="0"/>
              </a:spcBef>
              <a:buFontTx/>
              <a:buNone/>
            </a:pPr>
            <a:r>
              <a:rPr lang="hu-HU" altLang="hu-HU" sz="1400" b="1" dirty="0">
                <a:latin typeface="Calibri" pitchFamily="34" charset="0"/>
                <a:ea typeface="Calibri" pitchFamily="34" charset="0"/>
                <a:cs typeface="Times New Roman" pitchFamily="18" charset="0"/>
              </a:rPr>
              <a:t>elvonó ügylet vagy</a:t>
            </a:r>
            <a:endParaRPr lang="hu-HU" altLang="hu-HU" sz="900" dirty="0">
              <a:ea typeface="Calibri" pitchFamily="34" charset="0"/>
              <a:cs typeface="Times New Roman" pitchFamily="18" charset="0"/>
            </a:endParaRPr>
          </a:p>
          <a:p>
            <a:pPr>
              <a:spcBef>
                <a:spcPct val="0"/>
              </a:spcBef>
              <a:buFontTx/>
              <a:buNone/>
            </a:pPr>
            <a:r>
              <a:rPr lang="hu-HU" altLang="hu-HU" sz="1400" b="1" dirty="0">
                <a:latin typeface="Calibri" pitchFamily="34" charset="0"/>
                <a:ea typeface="Calibri" pitchFamily="34" charset="0"/>
                <a:cs typeface="Times New Roman" pitchFamily="18" charset="0"/>
              </a:rPr>
              <a:t>joggal való</a:t>
            </a:r>
            <a:endParaRPr lang="hu-HU" altLang="hu-HU" sz="900" dirty="0">
              <a:cs typeface="Calibri" pitchFamily="34" charset="0"/>
            </a:endParaRPr>
          </a:p>
          <a:p>
            <a:pPr>
              <a:spcBef>
                <a:spcPct val="0"/>
              </a:spcBef>
              <a:buFontTx/>
              <a:buNone/>
            </a:pPr>
            <a:endParaRPr lang="hu-HU" altLang="hu-HU" sz="1800" dirty="0">
              <a:cs typeface="Calibri" pitchFamily="34" charset="0"/>
            </a:endParaRPr>
          </a:p>
        </p:txBody>
      </p:sp>
      <p:sp>
        <p:nvSpPr>
          <p:cNvPr id="15383" name="Rectangle 27"/>
          <p:cNvSpPr>
            <a:spLocks noChangeArrowheads="1"/>
          </p:cNvSpPr>
          <p:nvPr/>
        </p:nvSpPr>
        <p:spPr bwMode="auto">
          <a:xfrm>
            <a:off x="311150" y="3213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hu-HU" altLang="hu-HU" sz="1400" b="1" dirty="0">
                <a:latin typeface="Calibri" pitchFamily="34" charset="0"/>
                <a:ea typeface="Calibri" pitchFamily="34" charset="0"/>
                <a:cs typeface="Times New Roman" pitchFamily="18" charset="0"/>
              </a:rPr>
              <a:t>visszaélés esetén</a:t>
            </a:r>
            <a:endParaRPr lang="hu-HU" altLang="hu-HU" sz="900" dirty="0">
              <a:ea typeface="Calibri" pitchFamily="34" charset="0"/>
              <a:cs typeface="Times New Roman" pitchFamily="18" charset="0"/>
            </a:endParaRPr>
          </a:p>
          <a:p>
            <a:pPr>
              <a:spcBef>
                <a:spcPct val="0"/>
              </a:spcBef>
              <a:buFontTx/>
              <a:buNone/>
            </a:pPr>
            <a:endParaRPr lang="hu-HU" altLang="hu-HU" sz="1800" dirty="0">
              <a:ea typeface="Calibri" pitchFamily="34" charset="0"/>
              <a:cs typeface="Times New Roman" pitchFamily="18" charset="0"/>
            </a:endParaRPr>
          </a:p>
        </p:txBody>
      </p:sp>
      <p:sp>
        <p:nvSpPr>
          <p:cNvPr id="15384" name="Rectangle 28"/>
          <p:cNvSpPr>
            <a:spLocks noChangeArrowheads="1"/>
          </p:cNvSpPr>
          <p:nvPr/>
        </p:nvSpPr>
        <p:spPr bwMode="auto">
          <a:xfrm>
            <a:off x="5238750" y="4752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3998913" algn="l"/>
              </a:tabLst>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tabLst>
                <a:tab pos="3998913" algn="l"/>
              </a:tabLst>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tabLst>
                <a:tab pos="3998913" algn="l"/>
              </a:tabLst>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tabLst>
                <a:tab pos="3998913" algn="l"/>
              </a:tabLst>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tabLst>
                <a:tab pos="3998913"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tabLst>
                <a:tab pos="3998913"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tabLst>
                <a:tab pos="3998913"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tabLst>
                <a:tab pos="3998913"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tabLst>
                <a:tab pos="3998913" algn="l"/>
              </a:tabLst>
              <a:defRPr sz="2000">
                <a:solidFill>
                  <a:schemeClr val="tx1"/>
                </a:solidFill>
                <a:latin typeface="Arial" pitchFamily="34" charset="0"/>
                <a:ea typeface="ＭＳ Ｐゴシック" pitchFamily="34" charset="-128"/>
              </a:defRPr>
            </a:lvl9pPr>
          </a:lstStyle>
          <a:p>
            <a:pPr eaLnBrk="1" hangingPunct="1">
              <a:spcBef>
                <a:spcPct val="0"/>
              </a:spcBef>
              <a:buFontTx/>
              <a:buNone/>
            </a:pPr>
            <a:r>
              <a:rPr lang="hu-HU" altLang="hu-HU" sz="1400" b="1">
                <a:latin typeface="Calibri" pitchFamily="34" charset="0"/>
                <a:ea typeface="Calibri" pitchFamily="34" charset="0"/>
                <a:cs typeface="Times New Roman" pitchFamily="18" charset="0"/>
              </a:rPr>
              <a:t>csak, ha a kedvezményezett </a:t>
            </a:r>
            <a:endParaRPr lang="hu-HU" altLang="hu-HU" sz="900">
              <a:ea typeface="Calibri" pitchFamily="34" charset="0"/>
              <a:cs typeface="Times New Roman" pitchFamily="18" charset="0"/>
            </a:endParaRPr>
          </a:p>
          <a:p>
            <a:pPr>
              <a:spcBef>
                <a:spcPct val="0"/>
              </a:spcBef>
              <a:buFontTx/>
              <a:buNone/>
            </a:pPr>
            <a:endParaRPr lang="hu-HU" altLang="hu-HU" sz="1800">
              <a:ea typeface="Calibri" pitchFamily="34" charset="0"/>
              <a:cs typeface="Times New Roman" pitchFamily="18" charset="0"/>
            </a:endParaRPr>
          </a:p>
        </p:txBody>
      </p:sp>
      <p:sp>
        <p:nvSpPr>
          <p:cNvPr id="15385" name="Rectangle 31"/>
          <p:cNvSpPr>
            <a:spLocks noChangeArrowheads="1"/>
          </p:cNvSpPr>
          <p:nvPr/>
        </p:nvSpPr>
        <p:spPr bwMode="auto">
          <a:xfrm>
            <a:off x="5238750" y="472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3998913" algn="l"/>
              </a:tabLst>
              <a:defRPr sz="3200">
                <a:solidFill>
                  <a:schemeClr val="tx1"/>
                </a:solidFill>
                <a:latin typeface="Arial" pitchFamily="34" charset="0"/>
                <a:ea typeface="ＭＳ Ｐゴシック" pitchFamily="34" charset="-128"/>
              </a:defRPr>
            </a:lvl1pPr>
            <a:lvl2pPr marL="742950" indent="-285750" eaLnBrk="0" hangingPunct="0">
              <a:spcBef>
                <a:spcPct val="20000"/>
              </a:spcBef>
              <a:buChar char="–"/>
              <a:tabLst>
                <a:tab pos="3998913" algn="l"/>
              </a:tabLst>
              <a:defRPr sz="2800">
                <a:solidFill>
                  <a:schemeClr val="tx1"/>
                </a:solidFill>
                <a:latin typeface="Arial" pitchFamily="34" charset="0"/>
                <a:ea typeface="ＭＳ Ｐゴシック" pitchFamily="34" charset="-128"/>
              </a:defRPr>
            </a:lvl2pPr>
            <a:lvl3pPr marL="1143000" indent="-228600" eaLnBrk="0" hangingPunct="0">
              <a:spcBef>
                <a:spcPct val="20000"/>
              </a:spcBef>
              <a:buChar char="•"/>
              <a:tabLst>
                <a:tab pos="3998913" algn="l"/>
              </a:tabLst>
              <a:defRPr sz="2400">
                <a:solidFill>
                  <a:schemeClr val="tx1"/>
                </a:solidFill>
                <a:latin typeface="Arial" pitchFamily="34" charset="0"/>
                <a:ea typeface="ＭＳ Ｐゴシック" pitchFamily="34" charset="-128"/>
              </a:defRPr>
            </a:lvl3pPr>
            <a:lvl4pPr marL="1600200" indent="-228600" eaLnBrk="0" hangingPunct="0">
              <a:spcBef>
                <a:spcPct val="20000"/>
              </a:spcBef>
              <a:buChar char="–"/>
              <a:tabLst>
                <a:tab pos="3998913" algn="l"/>
              </a:tabLst>
              <a:defRPr sz="2000">
                <a:solidFill>
                  <a:schemeClr val="tx1"/>
                </a:solidFill>
                <a:latin typeface="Arial" pitchFamily="34" charset="0"/>
                <a:ea typeface="ＭＳ Ｐゴシック" pitchFamily="34" charset="-128"/>
              </a:defRPr>
            </a:lvl4pPr>
            <a:lvl5pPr marL="2057400" indent="-228600" eaLnBrk="0" hangingPunct="0">
              <a:spcBef>
                <a:spcPct val="20000"/>
              </a:spcBef>
              <a:buChar char="»"/>
              <a:tabLst>
                <a:tab pos="3998913"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tabLst>
                <a:tab pos="3998913"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tabLst>
                <a:tab pos="3998913"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tabLst>
                <a:tab pos="3998913"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tabLst>
                <a:tab pos="3998913" algn="l"/>
              </a:tabLst>
              <a:defRPr sz="2000">
                <a:solidFill>
                  <a:schemeClr val="tx1"/>
                </a:solidFill>
                <a:latin typeface="Arial" pitchFamily="34" charset="0"/>
                <a:ea typeface="ＭＳ Ｐゴシック" pitchFamily="34" charset="-128"/>
              </a:defRPr>
            </a:lvl9pPr>
          </a:lstStyle>
          <a:p>
            <a:pPr eaLnBrk="1" hangingPunct="1">
              <a:spcBef>
                <a:spcPct val="0"/>
              </a:spcBef>
              <a:buFontTx/>
              <a:buNone/>
            </a:pPr>
            <a:endParaRPr lang="hu-HU" altLang="hu-HU" sz="1400" b="1">
              <a:latin typeface="Calibri" pitchFamily="34" charset="0"/>
              <a:ea typeface="Calibri" pitchFamily="34" charset="0"/>
              <a:cs typeface="Times New Roman" pitchFamily="18" charset="0"/>
            </a:endParaRPr>
          </a:p>
          <a:p>
            <a:pPr>
              <a:spcBef>
                <a:spcPct val="0"/>
              </a:spcBef>
              <a:buFontTx/>
              <a:buNone/>
            </a:pPr>
            <a:r>
              <a:rPr lang="hu-HU" altLang="hu-HU" sz="1400" b="1">
                <a:latin typeface="Calibri" pitchFamily="34" charset="0"/>
                <a:ea typeface="Calibri" pitchFamily="34" charset="0"/>
                <a:cs typeface="Times New Roman" pitchFamily="18" charset="0"/>
              </a:rPr>
              <a:t>részére a kiadás esedékes</a:t>
            </a:r>
            <a:endParaRPr lang="hu-HU" altLang="hu-HU" sz="1800">
              <a:ea typeface="Calibri" pitchFamily="34" charset="0"/>
              <a:cs typeface="Times New Roman" pitchFamily="18" charset="0"/>
            </a:endParaRPr>
          </a:p>
        </p:txBody>
      </p:sp>
    </p:spTree>
    <p:extLst>
      <p:ext uri="{BB962C8B-B14F-4D97-AF65-F5344CB8AC3E}">
        <p14:creationId xmlns:p14="http://schemas.microsoft.com/office/powerpoint/2010/main" val="2478661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Néha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azt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mondják</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hogy</a:t>
            </a:r>
            <a:r>
              <a:rPr lang="en-US" sz="2400" b="1" dirty="0">
                <a:latin typeface="Times New Roman" panose="02020603050405020304" pitchFamily="18" charset="0"/>
                <a:cs typeface="Times New Roman" panose="02020603050405020304" pitchFamily="18" charset="0"/>
              </a:rPr>
              <a:t> a trust </a:t>
            </a:r>
            <a:r>
              <a:rPr lang="en-US" sz="2400" b="1" dirty="0" err="1">
                <a:latin typeface="Times New Roman" panose="02020603050405020304" pitchFamily="18" charset="0"/>
                <a:cs typeface="Times New Roman" panose="02020603050405020304" pitchFamily="18" charset="0"/>
              </a:rPr>
              <a:t>ugyanolyan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nélkülözhetetlen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az</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angol</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jogéletben</a:t>
            </a:r>
            <a:r>
              <a:rPr lang="en-US" sz="2400" b="1" dirty="0">
                <a:latin typeface="Times New Roman" panose="02020603050405020304" pitchFamily="18" charset="0"/>
                <a:cs typeface="Times New Roman" panose="02020603050405020304" pitchFamily="18" charset="0"/>
              </a:rPr>
              <a:t>, mind a </a:t>
            </a:r>
            <a:r>
              <a:rPr lang="en-US" sz="2400" b="1" dirty="0" err="1">
                <a:latin typeface="Times New Roman" panose="02020603050405020304" pitchFamily="18" charset="0"/>
                <a:cs typeface="Times New Roman" panose="02020603050405020304" pitchFamily="18" charset="0"/>
              </a:rPr>
              <a:t>délutáni</a:t>
            </a:r>
            <a:r>
              <a:rPr lang="en-US" sz="2400" b="1" dirty="0">
                <a:latin typeface="Times New Roman" panose="02020603050405020304" pitchFamily="18" charset="0"/>
                <a:cs typeface="Times New Roman" panose="02020603050405020304" pitchFamily="18" charset="0"/>
              </a:rPr>
              <a:t> tea </a:t>
            </a:r>
            <a:r>
              <a:rPr lang="en-US" sz="2400" b="1" dirty="0" err="1">
                <a:latin typeface="Times New Roman" panose="02020603050405020304" pitchFamily="18" charset="0"/>
                <a:cs typeface="Times New Roman" panose="02020603050405020304" pitchFamily="18" charset="0"/>
              </a:rPr>
              <a:t>az</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angol</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emberek</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mindennapi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életében</a:t>
            </a:r>
            <a:r>
              <a:rPr lang="en-US" sz="2400" b="1" dirty="0">
                <a:latin typeface="Times New Roman" panose="02020603050405020304" pitchFamily="18" charset="0"/>
                <a:cs typeface="Times New Roman" panose="02020603050405020304" pitchFamily="18" charset="0"/>
              </a:rPr>
              <a:t>.”</a:t>
            </a:r>
            <a:r>
              <a:rPr lang="hu-HU" sz="2400" b="1" dirty="0">
                <a:latin typeface="Times New Roman" panose="02020603050405020304" pitchFamily="18" charset="0"/>
                <a:cs typeface="Times New Roman" panose="02020603050405020304" pitchFamily="18" charset="0"/>
              </a:rPr>
              <a:t> (Michael </a:t>
            </a:r>
            <a:r>
              <a:rPr lang="hu-HU" sz="2400" b="1" dirty="0" err="1">
                <a:latin typeface="Times New Roman" panose="02020603050405020304" pitchFamily="18" charset="0"/>
                <a:cs typeface="Times New Roman" panose="02020603050405020304" pitchFamily="18" charset="0"/>
              </a:rPr>
              <a:t>Bogdan</a:t>
            </a:r>
            <a:r>
              <a:rPr lang="hu-HU"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457200" y="1773503"/>
            <a:ext cx="8229600" cy="4713387"/>
          </a:xfrm>
        </p:spPr>
        <p:txBody>
          <a:bodyPr>
            <a:normAutofit/>
          </a:bodyPr>
          <a:lstStyle/>
          <a:p>
            <a:r>
              <a:rPr lang="hu-HU" sz="2400" dirty="0">
                <a:latin typeface="Times New Roman" panose="02020603050405020304" pitchFamily="18" charset="0"/>
                <a:cs typeface="Times New Roman" panose="02020603050405020304" pitchFamily="18" charset="0"/>
              </a:rPr>
              <a:t>Tágabb – szűkebb rételemben vett </a:t>
            </a:r>
            <a:r>
              <a:rPr lang="hu-HU" sz="2400" dirty="0" err="1">
                <a:latin typeface="Times New Roman" panose="02020603050405020304" pitchFamily="18" charset="0"/>
                <a:cs typeface="Times New Roman" panose="02020603050405020304" pitchFamily="18" charset="0"/>
              </a:rPr>
              <a:t>trust</a:t>
            </a:r>
            <a:endParaRPr lang="hu-HU" sz="2400" dirty="0">
              <a:latin typeface="Times New Roman" panose="02020603050405020304" pitchFamily="18" charset="0"/>
              <a:cs typeface="Times New Roman" panose="02020603050405020304" pitchFamily="18" charset="0"/>
            </a:endParaRPr>
          </a:p>
          <a:p>
            <a:pPr marL="0" indent="0">
              <a:buNone/>
            </a:pPr>
            <a:r>
              <a:rPr lang="hu-HU" sz="2400" dirty="0">
                <a:latin typeface="Times New Roman" panose="02020603050405020304" pitchFamily="18" charset="0"/>
                <a:cs typeface="Times New Roman" panose="02020603050405020304" pitchFamily="18" charset="0"/>
              </a:rPr>
              <a:t>1. </a:t>
            </a:r>
            <a:r>
              <a:rPr lang="hu-HU" sz="2400" b="1" dirty="0">
                <a:latin typeface="Times New Roman" panose="02020603050405020304" pitchFamily="18" charset="0"/>
                <a:cs typeface="Times New Roman" panose="02020603050405020304" pitchFamily="18" charset="0"/>
              </a:rPr>
              <a:t>A jog alapján létrejött </a:t>
            </a:r>
            <a:r>
              <a:rPr lang="hu-HU" sz="2400" b="1" dirty="0" err="1">
                <a:latin typeface="Times New Roman" panose="02020603050405020304" pitchFamily="18" charset="0"/>
                <a:cs typeface="Times New Roman" panose="02020603050405020304" pitchFamily="18" charset="0"/>
              </a:rPr>
              <a:t>trust</a:t>
            </a:r>
            <a:r>
              <a:rPr lang="hu-HU" sz="2400" b="1" dirty="0">
                <a:latin typeface="Times New Roman" panose="02020603050405020304" pitchFamily="18" charset="0"/>
                <a:cs typeface="Times New Roman" panose="02020603050405020304" pitchFamily="18" charset="0"/>
              </a:rPr>
              <a:t> </a:t>
            </a:r>
            <a:r>
              <a:rPr lang="hu-HU" sz="2400" dirty="0">
                <a:latin typeface="Times New Roman" panose="02020603050405020304" pitchFamily="18" charset="0"/>
                <a:cs typeface="Times New Roman" panose="02020603050405020304" pitchFamily="18" charset="0"/>
              </a:rPr>
              <a:t>(</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by</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operation</a:t>
            </a:r>
            <a:r>
              <a:rPr lang="hu-HU" sz="2400" dirty="0">
                <a:latin typeface="Times New Roman" panose="02020603050405020304" pitchFamily="18" charset="0"/>
                <a:cs typeface="Times New Roman" panose="02020603050405020304" pitchFamily="18" charset="0"/>
              </a:rPr>
              <a:t> of </a:t>
            </a:r>
            <a:r>
              <a:rPr lang="hu-HU" sz="2400" dirty="0" err="1">
                <a:latin typeface="Times New Roman" panose="02020603050405020304" pitchFamily="18" charset="0"/>
                <a:cs typeface="Times New Roman" panose="02020603050405020304" pitchFamily="18" charset="0"/>
              </a:rPr>
              <a:t>law</a:t>
            </a:r>
            <a:r>
              <a:rPr lang="hu-HU" sz="2400" dirty="0">
                <a:latin typeface="Times New Roman" panose="02020603050405020304" pitchFamily="18" charset="0"/>
                <a:cs typeface="Times New Roman" panose="02020603050405020304" pitchFamily="18" charset="0"/>
              </a:rPr>
              <a:t>): </a:t>
            </a:r>
          </a:p>
          <a:p>
            <a:pPr marL="457200" lvl="1" indent="0">
              <a:buNone/>
            </a:pPr>
            <a:r>
              <a:rPr lang="hu-HU" sz="2000" dirty="0">
                <a:latin typeface="Times New Roman" panose="02020603050405020304" pitchFamily="18" charset="0"/>
                <a:cs typeface="Times New Roman" panose="02020603050405020304" pitchFamily="18" charset="0"/>
              </a:rPr>
              <a:t>a) </a:t>
            </a:r>
            <a:r>
              <a:rPr lang="hu-HU" sz="2000" dirty="0" err="1">
                <a:latin typeface="Times New Roman" panose="02020603050405020304" pitchFamily="18" charset="0"/>
                <a:cs typeface="Times New Roman" panose="02020603050405020304" pitchFamily="18" charset="0"/>
              </a:rPr>
              <a:t>resulting</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trust</a:t>
            </a:r>
            <a:r>
              <a:rPr lang="hu-HU" sz="2000" dirty="0">
                <a:latin typeface="Times New Roman" panose="02020603050405020304" pitchFamily="18" charset="0"/>
                <a:cs typeface="Times New Roman" panose="02020603050405020304" pitchFamily="18" charset="0"/>
              </a:rPr>
              <a:t>,</a:t>
            </a:r>
          </a:p>
          <a:p>
            <a:pPr marL="457200" lvl="1" indent="0">
              <a:buNone/>
            </a:pPr>
            <a:r>
              <a:rPr lang="hu-HU" sz="2000" dirty="0">
                <a:latin typeface="Times New Roman" panose="02020603050405020304" pitchFamily="18" charset="0"/>
                <a:cs typeface="Times New Roman" panose="02020603050405020304" pitchFamily="18" charset="0"/>
              </a:rPr>
              <a:t>b) </a:t>
            </a:r>
            <a:r>
              <a:rPr lang="hu-HU" sz="2000" dirty="0" err="1">
                <a:latin typeface="Times New Roman" panose="02020603050405020304" pitchFamily="18" charset="0"/>
                <a:cs typeface="Times New Roman" panose="02020603050405020304" pitchFamily="18" charset="0"/>
              </a:rPr>
              <a:t>constructive</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trust</a:t>
            </a:r>
            <a:r>
              <a:rPr lang="hu-HU" sz="2000" dirty="0">
                <a:latin typeface="Times New Roman" panose="02020603050405020304" pitchFamily="18" charset="0"/>
                <a:cs typeface="Times New Roman" panose="02020603050405020304" pitchFamily="18" charset="0"/>
              </a:rPr>
              <a:t>.</a:t>
            </a:r>
          </a:p>
          <a:p>
            <a:pPr marL="0" indent="0">
              <a:buNone/>
            </a:pPr>
            <a:r>
              <a:rPr lang="hu-HU" sz="2400" dirty="0">
                <a:latin typeface="Times New Roman" panose="02020603050405020304" pitchFamily="18" charset="0"/>
                <a:cs typeface="Times New Roman" panose="02020603050405020304" pitchFamily="18" charset="0"/>
              </a:rPr>
              <a:t>2. </a:t>
            </a:r>
            <a:r>
              <a:rPr lang="hu-HU" sz="2400" b="1" dirty="0">
                <a:latin typeface="Times New Roman" panose="02020603050405020304" pitchFamily="18" charset="0"/>
                <a:cs typeface="Times New Roman" panose="02020603050405020304" pitchFamily="18" charset="0"/>
              </a:rPr>
              <a:t>Jogszabály előírása alapján létrejött </a:t>
            </a:r>
            <a:r>
              <a:rPr lang="hu-HU" sz="2400" b="1" dirty="0" err="1">
                <a:latin typeface="Times New Roman" panose="02020603050405020304" pitchFamily="18" charset="0"/>
                <a:cs typeface="Times New Roman" panose="02020603050405020304" pitchFamily="18" charset="0"/>
              </a:rPr>
              <a:t>trust</a:t>
            </a:r>
            <a:r>
              <a:rPr lang="hu-HU" sz="2400" b="1" dirty="0">
                <a:latin typeface="Times New Roman" panose="02020603050405020304" pitchFamily="18" charset="0"/>
                <a:cs typeface="Times New Roman" panose="02020603050405020304" pitchFamily="18" charset="0"/>
              </a:rPr>
              <a:t> </a:t>
            </a:r>
            <a:r>
              <a:rPr lang="hu-HU" sz="2400" dirty="0">
                <a:latin typeface="Times New Roman" panose="02020603050405020304" pitchFamily="18" charset="0"/>
                <a:cs typeface="Times New Roman" panose="02020603050405020304" pitchFamily="18" charset="0"/>
              </a:rPr>
              <a:t>(</a:t>
            </a:r>
            <a:r>
              <a:rPr lang="hu-HU" sz="2400" dirty="0" err="1">
                <a:latin typeface="Times New Roman" panose="02020603050405020304" pitchFamily="18" charset="0"/>
                <a:cs typeface="Times New Roman" panose="02020603050405020304" pitchFamily="18" charset="0"/>
              </a:rPr>
              <a:t>statutory</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a:t>
            </a:r>
          </a:p>
          <a:p>
            <a:pPr marL="0" indent="0">
              <a:buNone/>
            </a:pPr>
            <a:r>
              <a:rPr lang="hu-HU" sz="2400" dirty="0">
                <a:latin typeface="Times New Roman" panose="02020603050405020304" pitchFamily="18" charset="0"/>
                <a:cs typeface="Times New Roman" panose="02020603050405020304" pitchFamily="18" charset="0"/>
              </a:rPr>
              <a:t>3. </a:t>
            </a:r>
            <a:r>
              <a:rPr lang="hu-HU" sz="2400" b="1" dirty="0">
                <a:latin typeface="Times New Roman" panose="02020603050405020304" pitchFamily="18" charset="0"/>
                <a:cs typeface="Times New Roman" panose="02020603050405020304" pitchFamily="18" charset="0"/>
              </a:rPr>
              <a:t>A vagyonrendelő szándéka alapján létrejött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express</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a:t>
            </a:r>
          </a:p>
          <a:p>
            <a:pPr marL="457200" lvl="1" indent="0">
              <a:buNone/>
            </a:pPr>
            <a:r>
              <a:rPr lang="hu-HU" sz="2000" dirty="0">
                <a:latin typeface="Times New Roman" panose="02020603050405020304" pitchFamily="18" charset="0"/>
                <a:cs typeface="Times New Roman" panose="02020603050405020304" pitchFamily="18" charset="0"/>
              </a:rPr>
              <a:t>a) jótékonysági </a:t>
            </a:r>
            <a:r>
              <a:rPr lang="hu-HU" sz="2000" dirty="0" err="1">
                <a:latin typeface="Times New Roman" panose="02020603050405020304" pitchFamily="18" charset="0"/>
                <a:cs typeface="Times New Roman" panose="02020603050405020304" pitchFamily="18" charset="0"/>
              </a:rPr>
              <a:t>trust</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charitable</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trust</a:t>
            </a:r>
            <a:r>
              <a:rPr lang="hu-HU" sz="2000" dirty="0">
                <a:latin typeface="Times New Roman" panose="02020603050405020304" pitchFamily="18" charset="0"/>
                <a:cs typeface="Times New Roman" panose="02020603050405020304" pitchFamily="18" charset="0"/>
              </a:rPr>
              <a:t>),</a:t>
            </a:r>
          </a:p>
          <a:p>
            <a:pPr marL="457200" lvl="1" indent="0">
              <a:buNone/>
            </a:pPr>
            <a:r>
              <a:rPr lang="hu-HU" sz="2000" dirty="0">
                <a:latin typeface="Times New Roman" panose="02020603050405020304" pitchFamily="18" charset="0"/>
                <a:cs typeface="Times New Roman" panose="02020603050405020304" pitchFamily="18" charset="0"/>
              </a:rPr>
              <a:t>b) magáncélú </a:t>
            </a:r>
            <a:r>
              <a:rPr lang="hu-HU" sz="2000" dirty="0" err="1">
                <a:latin typeface="Times New Roman" panose="02020603050405020304" pitchFamily="18" charset="0"/>
                <a:cs typeface="Times New Roman" panose="02020603050405020304" pitchFamily="18" charset="0"/>
              </a:rPr>
              <a:t>trust</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private</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trust</a:t>
            </a:r>
            <a:r>
              <a:rPr lang="hu-HU" sz="2000" dirty="0">
                <a:latin typeface="Times New Roman" panose="02020603050405020304" pitchFamily="18" charset="0"/>
                <a:cs typeface="Times New Roman" panose="02020603050405020304" pitchFamily="18" charset="0"/>
              </a:rPr>
              <a:t>):</a:t>
            </a:r>
          </a:p>
          <a:p>
            <a:pPr lvl="2"/>
            <a:r>
              <a:rPr lang="hu-HU" sz="1600" dirty="0">
                <a:latin typeface="Times New Roman" panose="02020603050405020304" pitchFamily="18" charset="0"/>
                <a:cs typeface="Times New Roman" panose="02020603050405020304" pitchFamily="18" charset="0"/>
              </a:rPr>
              <a:t>a vagyonkezelő számára meghatározott feltételek szerint felhasználandó a </a:t>
            </a:r>
            <a:r>
              <a:rPr lang="hu-HU" sz="1600" dirty="0" err="1">
                <a:latin typeface="Times New Roman" panose="02020603050405020304" pitchFamily="18" charset="0"/>
                <a:cs typeface="Times New Roman" panose="02020603050405020304" pitchFamily="18" charset="0"/>
              </a:rPr>
              <a:t>trust</a:t>
            </a:r>
            <a:r>
              <a:rPr lang="hu-HU" sz="1600" dirty="0">
                <a:latin typeface="Times New Roman" panose="02020603050405020304" pitchFamily="18" charset="0"/>
                <a:cs typeface="Times New Roman" panose="02020603050405020304" pitchFamily="18" charset="0"/>
              </a:rPr>
              <a:t> vagyon (fixed </a:t>
            </a:r>
            <a:r>
              <a:rPr lang="hu-HU" sz="1600" dirty="0" err="1">
                <a:latin typeface="Times New Roman" panose="02020603050405020304" pitchFamily="18" charset="0"/>
                <a:cs typeface="Times New Roman" panose="02020603050405020304" pitchFamily="18" charset="0"/>
              </a:rPr>
              <a:t>trust</a:t>
            </a:r>
            <a:r>
              <a:rPr lang="hu-HU" sz="1600" dirty="0">
                <a:latin typeface="Times New Roman" panose="02020603050405020304" pitchFamily="18" charset="0"/>
                <a:cs typeface="Times New Roman" panose="02020603050405020304" pitchFamily="18" charset="0"/>
              </a:rPr>
              <a:t>),</a:t>
            </a:r>
          </a:p>
          <a:p>
            <a:pPr lvl="2"/>
            <a:r>
              <a:rPr lang="hu-HU" sz="1600" dirty="0">
                <a:latin typeface="Times New Roman" panose="02020603050405020304" pitchFamily="18" charset="0"/>
                <a:cs typeface="Times New Roman" panose="02020603050405020304" pitchFamily="18" charset="0"/>
              </a:rPr>
              <a:t>a vagyonkezelő szabad belátása szerint használhatja fel a </a:t>
            </a:r>
            <a:r>
              <a:rPr lang="hu-HU" sz="1600" dirty="0" err="1">
                <a:latin typeface="Times New Roman" panose="02020603050405020304" pitchFamily="18" charset="0"/>
                <a:cs typeface="Times New Roman" panose="02020603050405020304" pitchFamily="18" charset="0"/>
              </a:rPr>
              <a:t>trust</a:t>
            </a:r>
            <a:r>
              <a:rPr lang="hu-HU" sz="1600" dirty="0">
                <a:latin typeface="Times New Roman" panose="02020603050405020304" pitchFamily="18" charset="0"/>
                <a:cs typeface="Times New Roman" panose="02020603050405020304" pitchFamily="18" charset="0"/>
              </a:rPr>
              <a:t> vagyont (</a:t>
            </a:r>
            <a:r>
              <a:rPr lang="hu-HU" sz="1600" dirty="0" err="1">
                <a:latin typeface="Times New Roman" panose="02020603050405020304" pitchFamily="18" charset="0"/>
                <a:cs typeface="Times New Roman" panose="02020603050405020304" pitchFamily="18" charset="0"/>
              </a:rPr>
              <a:t>discretionary</a:t>
            </a:r>
            <a:r>
              <a:rPr lang="hu-HU" sz="1600" dirty="0">
                <a:latin typeface="Times New Roman" panose="02020603050405020304" pitchFamily="18" charset="0"/>
                <a:cs typeface="Times New Roman" panose="02020603050405020304" pitchFamily="18" charset="0"/>
              </a:rPr>
              <a:t> </a:t>
            </a:r>
            <a:r>
              <a:rPr lang="hu-HU" sz="1600" dirty="0" err="1">
                <a:latin typeface="Times New Roman" panose="02020603050405020304" pitchFamily="18" charset="0"/>
                <a:cs typeface="Times New Roman" panose="02020603050405020304" pitchFamily="18" charset="0"/>
              </a:rPr>
              <a:t>trust</a:t>
            </a:r>
            <a:r>
              <a:rPr lang="hu-HU"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229036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000" b="-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a:latin typeface="Times New Roman" panose="02020603050405020304" pitchFamily="18" charset="0"/>
                <a:cs typeface="Times New Roman" panose="02020603050405020304" pitchFamily="18" charset="0"/>
              </a:rPr>
              <a:t>Megtérítési igények</a:t>
            </a:r>
          </a:p>
        </p:txBody>
      </p:sp>
      <p:sp>
        <p:nvSpPr>
          <p:cNvPr id="3" name="Tartalom helye 2"/>
          <p:cNvSpPr>
            <a:spLocks noGrp="1"/>
          </p:cNvSpPr>
          <p:nvPr>
            <p:ph idx="1"/>
          </p:nvPr>
        </p:nvSpPr>
        <p:spPr/>
        <p:txBody>
          <a:bodyPr>
            <a:normAutofit/>
          </a:bodyPr>
          <a:lstStyle/>
          <a:p>
            <a:pPr marL="0" indent="0">
              <a:buNone/>
            </a:pPr>
            <a:r>
              <a:rPr lang="hu-HU" dirty="0">
                <a:latin typeface="Times New Roman" panose="02020603050405020304" pitchFamily="18" charset="0"/>
                <a:cs typeface="Times New Roman" panose="02020603050405020304" pitchFamily="18" charset="0"/>
              </a:rPr>
              <a:t>1. A vagyonkezelő felelős a szerződésszegésért a vagyonrendelő és a kedvezményezett irányában. – </a:t>
            </a:r>
            <a:r>
              <a:rPr lang="hu-HU" b="1" dirty="0">
                <a:latin typeface="Times New Roman" panose="02020603050405020304" pitchFamily="18" charset="0"/>
                <a:cs typeface="Times New Roman" panose="02020603050405020304" pitchFamily="18" charset="0"/>
              </a:rPr>
              <a:t>Kártérítési jelleg dominál</a:t>
            </a:r>
          </a:p>
          <a:p>
            <a:pPr marL="0" indent="0">
              <a:buNone/>
            </a:pPr>
            <a:r>
              <a:rPr lang="hu-HU" dirty="0">
                <a:latin typeface="Times New Roman" panose="02020603050405020304" pitchFamily="18" charset="0"/>
                <a:cs typeface="Times New Roman" panose="02020603050405020304" pitchFamily="18" charset="0"/>
              </a:rPr>
              <a:t>2. A vagyonrendelő és a kedvezményezett jogosult visszakövetelni azt a vagyont, amit a vagyonkezelő harmadik személynek juttatott, ha a harmadik személy – </a:t>
            </a:r>
            <a:r>
              <a:rPr lang="hu-HU" b="1" dirty="0">
                <a:latin typeface="Times New Roman" panose="02020603050405020304" pitchFamily="18" charset="0"/>
                <a:cs typeface="Times New Roman" panose="02020603050405020304" pitchFamily="18" charset="0"/>
              </a:rPr>
              <a:t>Helyreállítási jelleg dominál</a:t>
            </a:r>
          </a:p>
          <a:p>
            <a:r>
              <a:rPr lang="hu-HU" dirty="0">
                <a:latin typeface="Times New Roman" panose="02020603050405020304" pitchFamily="18" charset="0"/>
                <a:cs typeface="Times New Roman" panose="02020603050405020304" pitchFamily="18" charset="0"/>
              </a:rPr>
              <a:t>nem volt jóhiszemű, vagy</a:t>
            </a:r>
          </a:p>
          <a:p>
            <a:r>
              <a:rPr lang="hu-HU" dirty="0">
                <a:latin typeface="Times New Roman" panose="02020603050405020304" pitchFamily="18" charset="0"/>
                <a:cs typeface="Times New Roman" panose="02020603050405020304" pitchFamily="18" charset="0"/>
              </a:rPr>
              <a:t>nem visszterhesen szerzett.</a:t>
            </a:r>
          </a:p>
        </p:txBody>
      </p:sp>
    </p:spTree>
    <p:extLst>
      <p:ext uri="{BB962C8B-B14F-4D97-AF65-F5344CB8AC3E}">
        <p14:creationId xmlns:p14="http://schemas.microsoft.com/office/powerpoint/2010/main" val="13836990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stretch>
            <a:fillRect t="-1000" b="-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Helyreállítás</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963024"/>
            <a:ext cx="7488832" cy="41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5911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stretch>
            <a:fillRect t="-1000" b="-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b="1" dirty="0" err="1"/>
              <a:t>Common</a:t>
            </a:r>
            <a:r>
              <a:rPr lang="hu-HU" b="1" dirty="0"/>
              <a:t> </a:t>
            </a:r>
            <a:r>
              <a:rPr lang="hu-HU" b="1" dirty="0" err="1"/>
              <a:t>law</a:t>
            </a:r>
            <a:r>
              <a:rPr lang="hu-HU" b="1" dirty="0"/>
              <a:t> </a:t>
            </a:r>
            <a:r>
              <a:rPr lang="hu-HU" b="1" dirty="0" err="1"/>
              <a:t>contra</a:t>
            </a:r>
            <a:r>
              <a:rPr lang="hu-HU" b="1" dirty="0"/>
              <a:t> </a:t>
            </a:r>
            <a:r>
              <a:rPr lang="hu-HU" b="1" dirty="0" err="1"/>
              <a:t>equitable</a:t>
            </a:r>
            <a:r>
              <a:rPr lang="hu-HU" b="1" dirty="0"/>
              <a:t> </a:t>
            </a:r>
            <a:r>
              <a:rPr lang="hu-HU" b="1" dirty="0" err="1"/>
              <a:t>tracing</a:t>
            </a:r>
            <a:endParaRPr lang="hu-HU" b="1" dirty="0"/>
          </a:p>
        </p:txBody>
      </p:sp>
      <p:pic>
        <p:nvPicPr>
          <p:cNvPr id="717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59668" y="1831066"/>
            <a:ext cx="6424663" cy="406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4560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stretch>
            <a:fillRect t="-1000" b="-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Kártérítési kötelezettség</a:t>
            </a:r>
          </a:p>
        </p:txBody>
      </p:sp>
      <p:sp>
        <p:nvSpPr>
          <p:cNvPr id="3" name="Tartalom helye 2"/>
          <p:cNvSpPr>
            <a:spLocks noGrp="1"/>
          </p:cNvSpPr>
          <p:nvPr>
            <p:ph idx="1"/>
          </p:nvPr>
        </p:nvSpPr>
        <p:spPr>
          <a:xfrm>
            <a:off x="457200" y="1340768"/>
            <a:ext cx="8229600" cy="4785395"/>
          </a:xfrm>
        </p:spPr>
        <p:txBody>
          <a:bodyPr/>
          <a:lstStyle/>
          <a:p>
            <a:pPr marL="0" indent="0">
              <a:buNone/>
            </a:pPr>
            <a:r>
              <a:rPr lang="hu-HU" sz="2400" dirty="0"/>
              <a:t>Ptk. 6:321. § [A vagyonkezelő felelőssége a vagyonrendelővel és a kedvezményezettel szemben]</a:t>
            </a:r>
          </a:p>
          <a:p>
            <a:pPr marL="0" indent="0">
              <a:buNone/>
            </a:pPr>
            <a:r>
              <a:rPr lang="hu-HU" sz="2400" dirty="0"/>
              <a:t>(1) A vagyonkezelő kötelezettségeinek megszegéséért a szerződésszegésért való kártérítési felelősség általános szabályai szerint felel a vagyonrendelővel, illetve a kedvezményezettel szemben.</a:t>
            </a:r>
          </a:p>
          <a:p>
            <a:pPr marL="0" indent="0">
              <a:buNone/>
            </a:pPr>
            <a:r>
              <a:rPr lang="hu-HU" sz="2400" dirty="0"/>
              <a:t>(2) Ha a vagyonkezelő feladatát ellenszolgáltatás nélkül látja el, felelősségére az ingyenes szerződések megszegéséért való kártérítési felelősség szabályait kell alkalmazni.</a:t>
            </a:r>
          </a:p>
          <a:p>
            <a:pPr marL="0" indent="0">
              <a:buNone/>
            </a:pPr>
            <a:r>
              <a:rPr lang="hu-HU" sz="2400" dirty="0"/>
              <a:t>(3) A vagyonrendelő és a kedvezményezett követelheti annak a vagyoni előnynek a kezelt vagyon részeként való kezelését, amelyhez a vagyonkezelő a vagyonkezelésből fakadó kötelezettségeinek megsértésével jut.</a:t>
            </a:r>
          </a:p>
        </p:txBody>
      </p:sp>
    </p:spTree>
    <p:extLst>
      <p:ext uri="{BB962C8B-B14F-4D97-AF65-F5344CB8AC3E}">
        <p14:creationId xmlns:p14="http://schemas.microsoft.com/office/powerpoint/2010/main" val="22019752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stretch>
            <a:fillRect t="-1000" b="-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a:xfrm>
            <a:off x="457200" y="332656"/>
            <a:ext cx="8229600" cy="5793507"/>
          </a:xfrm>
        </p:spPr>
        <p:txBody>
          <a:bodyPr/>
          <a:lstStyle/>
          <a:p>
            <a:pPr marL="0" indent="0">
              <a:buNone/>
            </a:pPr>
            <a:r>
              <a:rPr lang="hu-HU" sz="2200" dirty="0" err="1"/>
              <a:t>Bvktv</a:t>
            </a:r>
            <a:r>
              <a:rPr lang="hu-HU" sz="2200" dirty="0"/>
              <a:t>. 45. § (1) A bizalmi vagyonkezelő vállalkozás hasznosítási kötelezettségének teljesítése körében - ha a felek eltérően nem állapodnak meg - köteles</a:t>
            </a:r>
          </a:p>
          <a:p>
            <a:pPr marL="0" indent="0">
              <a:buNone/>
            </a:pPr>
            <a:r>
              <a:rPr lang="hu-HU" sz="2200" dirty="0"/>
              <a:t>a) tartózkodni olyan jognyilatkozat megtételétől a kezelt vagyon hasznosítása során, amelyek alapján a kezelt vagyon növekedésének esélye nem haladja meg jelentősen csökkenésének, illetve károsodásának a kockázatát (óvatos hasznosítás),</a:t>
            </a:r>
          </a:p>
          <a:p>
            <a:pPr marL="0" indent="0">
              <a:buNone/>
            </a:pPr>
            <a:r>
              <a:rPr lang="hu-HU" sz="2200" dirty="0"/>
              <a:t>b) megfelelő időközönként vizsgálni a hasznosításra irányuló jognyilatkozatok alapján létrejövő jogviszonyok fenntartásának, megváltoztatásának, megszüntetésének a szükségességét,</a:t>
            </a:r>
          </a:p>
          <a:p>
            <a:pPr marL="0" indent="0">
              <a:buNone/>
            </a:pPr>
            <a:r>
              <a:rPr lang="hu-HU" sz="2200" dirty="0"/>
              <a:t>c) a kezelt vagyon hasznosítása érdekében tett jognyilatkozattal összefüggésben felmerülő vagyonvesztés, károsodás kockázatait elosztani,</a:t>
            </a:r>
          </a:p>
          <a:p>
            <a:pPr marL="0" indent="0">
              <a:buNone/>
            </a:pPr>
            <a:r>
              <a:rPr lang="hu-HU" sz="2200" dirty="0"/>
              <a:t>d) a kezelt vagyon hasznosítására vonatkozó szakmai tanácsadást igénybe venni, ha a kezelt vagyon mérete, illetve jellege alapján, annak hatékony és óvatos hasznosításhoz szükséges ismerettel maga nem rendelkezik.</a:t>
            </a:r>
          </a:p>
        </p:txBody>
      </p:sp>
    </p:spTree>
    <p:extLst>
      <p:ext uri="{BB962C8B-B14F-4D97-AF65-F5344CB8AC3E}">
        <p14:creationId xmlns:p14="http://schemas.microsoft.com/office/powerpoint/2010/main" val="3649547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stretch>
            <a:fillRect t="-1000" b="-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a:xfrm>
            <a:off x="457200" y="260648"/>
            <a:ext cx="8229600" cy="5865515"/>
          </a:xfrm>
        </p:spPr>
        <p:txBody>
          <a:bodyPr/>
          <a:lstStyle/>
          <a:p>
            <a:pPr marL="0" indent="0">
              <a:buNone/>
            </a:pPr>
            <a:r>
              <a:rPr lang="hu-HU" sz="1800" dirty="0"/>
              <a:t>(2) Az (1) bekezdés c) és d) pontja nem alkalmazandó,</a:t>
            </a:r>
          </a:p>
          <a:p>
            <a:pPr marL="0" indent="0">
              <a:buNone/>
            </a:pPr>
            <a:r>
              <a:rPr lang="hu-HU" sz="1800" dirty="0"/>
              <a:t>a) ha a kezelt vagyon olyan csekély, hogy a jognyilatkozatok megtétele nyilvánvalóan ellentétben állna az okszerű gazdálkodás követelményével,</a:t>
            </a:r>
          </a:p>
          <a:p>
            <a:pPr marL="0" indent="0">
              <a:buNone/>
            </a:pPr>
            <a:r>
              <a:rPr lang="hu-HU" sz="1800" dirty="0"/>
              <a:t>b) azon kezelt vagyonba tartozó vagyontárgyak vonatkozásában, amelyek rendelkezésre tartása azok átruházása, kedvezményezett általi használata, vagy a kezelt vagyont terhelő adósság kielégítése érdekében szükséges, vagy amelyek hasznosítása egyébként akadályozná a bizalmi vagyonkezelőt egyéb, kezelt vagyonnal kapcsolatos kötelezettsége teljesítésében,</a:t>
            </a:r>
          </a:p>
          <a:p>
            <a:pPr marL="0" indent="0">
              <a:buNone/>
            </a:pPr>
            <a:r>
              <a:rPr lang="hu-HU" sz="1800" dirty="0"/>
              <a:t>c) ha egyéb olyan körülmény áll fenn, amely alapján a jognyilatkozatok megtétele nyilvánvalóan ellentétben állna az okszerű gazdálkodás követelményével.</a:t>
            </a:r>
          </a:p>
          <a:p>
            <a:pPr marL="0" indent="0">
              <a:buNone/>
            </a:pPr>
            <a:r>
              <a:rPr lang="hu-HU" sz="1800" dirty="0"/>
              <a:t>(3) A lakossági ügyfélnek minősülő vagyonrendelő vagyonkezelési szerződést létrehozó jognyilatkozatát vita esetén úgy kell értelmezni, hogy abban kizárta a bizalmi vagyonkezelő vállalkozás jogát a kezelt vagyonba tartozó, </a:t>
            </a:r>
            <a:r>
              <a:rPr lang="hu-HU" sz="1800" dirty="0" err="1"/>
              <a:t>Ptk.-ban</a:t>
            </a:r>
            <a:r>
              <a:rPr lang="hu-HU" sz="1800" dirty="0"/>
              <a:t> meghatározott vagyontárgy elidegenítésére, megterhelésére, függetlenül az adott kezelt vagyonba tartozó vagyontárgy természeténél fogva hasznot hajtó képességétől.</a:t>
            </a:r>
          </a:p>
          <a:p>
            <a:pPr marL="0" indent="0">
              <a:buNone/>
            </a:pPr>
            <a:r>
              <a:rPr lang="hu-HU" sz="1800" dirty="0"/>
              <a:t>(4) A bizalmi vagyonkezelő vállalkozás hasznosítási kötelezettségét a leendő lakossági ügyféllel kötött bizalmi vagyonkezelési szerződésben érvényesen akkor zárhatja ki, térhet el attól, illetve módosíthatja annak joghatásait, ha ennek az ügyfélre, illetve a kezelt vagyonra gyakorolt joghatásáról tájékoztatást ad, és az ügyfél azt a szerződésben kifejezetten elfogadja.</a:t>
            </a:r>
          </a:p>
        </p:txBody>
      </p:sp>
    </p:spTree>
    <p:extLst>
      <p:ext uri="{BB962C8B-B14F-4D97-AF65-F5344CB8AC3E}">
        <p14:creationId xmlns:p14="http://schemas.microsoft.com/office/powerpoint/2010/main" val="20799954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DEA1A37-D024-4C26-A343-3325CED859E5}"/>
              </a:ext>
            </a:extLst>
          </p:cNvPr>
          <p:cNvSpPr>
            <a:spLocks noGrp="1"/>
          </p:cNvSpPr>
          <p:nvPr>
            <p:ph type="title"/>
          </p:nvPr>
        </p:nvSpPr>
        <p:spPr>
          <a:xfrm>
            <a:off x="628650" y="365126"/>
            <a:ext cx="6012295" cy="1325563"/>
          </a:xfrm>
        </p:spPr>
        <p:txBody>
          <a:bodyPr>
            <a:normAutofit fontScale="90000"/>
          </a:bodyPr>
          <a:lstStyle/>
          <a:p>
            <a:r>
              <a:rPr lang="hu-HU" b="1" dirty="0"/>
              <a:t>Speciális értékelési helyzetek a vagyonkezelés időszakában</a:t>
            </a:r>
          </a:p>
        </p:txBody>
      </p:sp>
      <p:sp>
        <p:nvSpPr>
          <p:cNvPr id="3" name="Tartalom helye 2">
            <a:extLst>
              <a:ext uri="{FF2B5EF4-FFF2-40B4-BE49-F238E27FC236}">
                <a16:creationId xmlns:a16="http://schemas.microsoft.com/office/drawing/2014/main" id="{ED125D30-98D8-44D5-B935-8B2A7C4BAD2C}"/>
              </a:ext>
            </a:extLst>
          </p:cNvPr>
          <p:cNvSpPr>
            <a:spLocks noGrp="1"/>
          </p:cNvSpPr>
          <p:nvPr>
            <p:ph idx="1"/>
          </p:nvPr>
        </p:nvSpPr>
        <p:spPr/>
        <p:txBody>
          <a:bodyPr/>
          <a:lstStyle/>
          <a:p>
            <a:r>
              <a:rPr lang="hu-HU" dirty="0"/>
              <a:t>Fedezet elvonó ügylet, joggal való visszaélés</a:t>
            </a:r>
          </a:p>
          <a:p>
            <a:r>
              <a:rPr lang="hu-HU" dirty="0"/>
              <a:t>Öröklés, VR elhalálozása</a:t>
            </a:r>
          </a:p>
          <a:p>
            <a:pPr lvl="1"/>
            <a:r>
              <a:rPr lang="hu-HU" dirty="0"/>
              <a:t>Osztályra bocsátási kötelezettség</a:t>
            </a:r>
          </a:p>
          <a:p>
            <a:pPr lvl="1"/>
            <a:r>
              <a:rPr lang="hu-HU" dirty="0"/>
              <a:t>Ági vagyon</a:t>
            </a:r>
          </a:p>
          <a:p>
            <a:pPr lvl="1"/>
            <a:r>
              <a:rPr lang="hu-HU" dirty="0"/>
              <a:t>Kötelesrész</a:t>
            </a:r>
          </a:p>
          <a:p>
            <a:endParaRPr lang="hu-HU" dirty="0"/>
          </a:p>
        </p:txBody>
      </p:sp>
    </p:spTree>
    <p:extLst>
      <p:ext uri="{BB962C8B-B14F-4D97-AF65-F5344CB8AC3E}">
        <p14:creationId xmlns:p14="http://schemas.microsoft.com/office/powerpoint/2010/main" val="30570933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28650" y="365126"/>
            <a:ext cx="5929168" cy="1325563"/>
          </a:xfrm>
        </p:spPr>
        <p:txBody>
          <a:bodyPr/>
          <a:lstStyle/>
          <a:p>
            <a:r>
              <a:rPr lang="hu-HU" b="1" dirty="0"/>
              <a:t>Fedezetelvonó ügylet, joggal való visszaélés</a:t>
            </a:r>
          </a:p>
        </p:txBody>
      </p:sp>
      <p:sp>
        <p:nvSpPr>
          <p:cNvPr id="3" name="Tartalom helye 2"/>
          <p:cNvSpPr>
            <a:spLocks noGrp="1"/>
          </p:cNvSpPr>
          <p:nvPr>
            <p:ph idx="1"/>
          </p:nvPr>
        </p:nvSpPr>
        <p:spPr/>
        <p:txBody>
          <a:bodyPr/>
          <a:lstStyle/>
          <a:p>
            <a:r>
              <a:rPr lang="hu-HU" dirty="0"/>
              <a:t>ha azzal harmadik személy igényének kielégítési alapját részben vagy egészben elvonták:</a:t>
            </a:r>
          </a:p>
          <a:p>
            <a:pPr>
              <a:buFontTx/>
              <a:buChar char="-"/>
            </a:pPr>
            <a:r>
              <a:rPr lang="hu-HU" dirty="0"/>
              <a:t>már fennálljon követelés,</a:t>
            </a:r>
          </a:p>
          <a:p>
            <a:pPr>
              <a:buFontTx/>
              <a:buChar char="-"/>
            </a:pPr>
            <a:r>
              <a:rPr lang="hu-HU" dirty="0"/>
              <a:t>egyéb vagyon ne nyújtson fedezetet,</a:t>
            </a:r>
          </a:p>
          <a:p>
            <a:pPr>
              <a:buFontTx/>
              <a:buChar char="-"/>
            </a:pPr>
            <a:r>
              <a:rPr lang="hu-HU" dirty="0"/>
              <a:t>rosszhiszeműség, ingyenesség.</a:t>
            </a:r>
          </a:p>
          <a:p>
            <a:r>
              <a:rPr lang="hu-HU" dirty="0"/>
              <a:t>Ptk. 1:5. §: joggal való visszaélés tilalma</a:t>
            </a:r>
          </a:p>
        </p:txBody>
      </p:sp>
    </p:spTree>
    <p:extLst>
      <p:ext uri="{BB962C8B-B14F-4D97-AF65-F5344CB8AC3E}">
        <p14:creationId xmlns:p14="http://schemas.microsoft.com/office/powerpoint/2010/main" val="33595828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stretch>
            <a:fillRect t="-1000" b="-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28650" y="365126"/>
            <a:ext cx="5910695" cy="1325563"/>
          </a:xfrm>
        </p:spPr>
        <p:txBody>
          <a:bodyPr/>
          <a:lstStyle/>
          <a:p>
            <a:r>
              <a:rPr lang="hu-HU" b="1" dirty="0" err="1"/>
              <a:t>Osztályrabocsátási</a:t>
            </a:r>
            <a:r>
              <a:rPr lang="hu-HU" b="1" dirty="0"/>
              <a:t> kötelezettség</a:t>
            </a:r>
          </a:p>
        </p:txBody>
      </p:sp>
      <p:sp>
        <p:nvSpPr>
          <p:cNvPr id="3" name="Tartalom helye 2"/>
          <p:cNvSpPr>
            <a:spLocks noGrp="1"/>
          </p:cNvSpPr>
          <p:nvPr>
            <p:ph idx="1"/>
          </p:nvPr>
        </p:nvSpPr>
        <p:spPr/>
        <p:txBody>
          <a:bodyPr>
            <a:normAutofit lnSpcReduction="10000"/>
          </a:bodyPr>
          <a:lstStyle/>
          <a:p>
            <a:pPr marL="0" indent="0">
              <a:buNone/>
            </a:pPr>
            <a:r>
              <a:rPr lang="hu-HU" sz="2200" dirty="0"/>
              <a:t>Ptk. 7:56. § [</a:t>
            </a:r>
            <a:r>
              <a:rPr lang="hu-HU" sz="2200" dirty="0" err="1"/>
              <a:t>Osztályrabocsátási</a:t>
            </a:r>
            <a:r>
              <a:rPr lang="hu-HU" sz="2200" dirty="0"/>
              <a:t> kötelezettség]</a:t>
            </a:r>
          </a:p>
          <a:p>
            <a:pPr marL="0" indent="0">
              <a:buNone/>
            </a:pPr>
            <a:r>
              <a:rPr lang="hu-HU" sz="2200" dirty="0"/>
              <a:t>(1) Ha több leszármazó közösen örököl, mindegyik örököstárs köteles a hagyaték értékéhez hozzászámítani annak az </a:t>
            </a:r>
            <a:r>
              <a:rPr lang="hu-HU" sz="2200" b="1" dirty="0"/>
              <a:t>ingyenes adománynak az értékét</a:t>
            </a:r>
            <a:r>
              <a:rPr lang="hu-HU" sz="2200" dirty="0"/>
              <a:t>, amelyben őt az örökhagyó életében részesítette, </a:t>
            </a:r>
            <a:r>
              <a:rPr lang="hu-HU" sz="2200" b="1" dirty="0"/>
              <a:t>feltéve</a:t>
            </a:r>
            <a:r>
              <a:rPr lang="hu-HU" sz="2200" dirty="0"/>
              <a:t>, hogy </a:t>
            </a:r>
            <a:r>
              <a:rPr lang="hu-HU" sz="2200" b="1" dirty="0"/>
              <a:t>a hozzászámítást az örökhagyó kikötötte</a:t>
            </a:r>
            <a:r>
              <a:rPr lang="hu-HU" sz="2200" dirty="0"/>
              <a:t>, </a:t>
            </a:r>
            <a:r>
              <a:rPr lang="hu-HU" sz="2200" b="1" dirty="0"/>
              <a:t>vagy a körülményekből arra lehet következtetni</a:t>
            </a:r>
            <a:r>
              <a:rPr lang="hu-HU" sz="2200" dirty="0"/>
              <a:t>, hogy a juttatást a hozzászámítás kötelezettségével adta.</a:t>
            </a:r>
          </a:p>
          <a:p>
            <a:pPr marL="0" indent="0">
              <a:buNone/>
            </a:pPr>
            <a:r>
              <a:rPr lang="hu-HU" sz="2200" dirty="0"/>
              <a:t>(2) </a:t>
            </a:r>
            <a:r>
              <a:rPr lang="hu-HU" sz="2200" dirty="0" err="1"/>
              <a:t>Osztályrabocsátási</a:t>
            </a:r>
            <a:r>
              <a:rPr lang="hu-HU" sz="2200" dirty="0"/>
              <a:t> kötelezettség terheli a közösen öröklő leszármazókat akkor is, ha az örökhagyó végintézkedése alapján öröklik a törvényes örökrészüknek megfelelő hányadot.</a:t>
            </a:r>
          </a:p>
          <a:p>
            <a:pPr marL="0" indent="0">
              <a:buNone/>
            </a:pPr>
            <a:r>
              <a:rPr lang="hu-HU" sz="2200" dirty="0"/>
              <a:t>(3) A szokásos mértékű ingyenes adományt és a tartásra rászorult leszármazó részére nyújtott tartást akkor sem kell osztályra bocsátani, ha azt az örökhagyó kifejezetten kikötötte.</a:t>
            </a:r>
          </a:p>
        </p:txBody>
      </p:sp>
    </p:spTree>
    <p:extLst>
      <p:ext uri="{BB962C8B-B14F-4D97-AF65-F5344CB8AC3E}">
        <p14:creationId xmlns:p14="http://schemas.microsoft.com/office/powerpoint/2010/main" val="30164892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stretch>
            <a:fillRect t="-1000" b="-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28650" y="365126"/>
            <a:ext cx="5910695" cy="1325563"/>
          </a:xfrm>
        </p:spPr>
        <p:txBody>
          <a:bodyPr/>
          <a:lstStyle/>
          <a:p>
            <a:r>
              <a:rPr lang="hu-HU" b="1" dirty="0"/>
              <a:t>Ági vagyon</a:t>
            </a:r>
          </a:p>
        </p:txBody>
      </p:sp>
      <p:sp>
        <p:nvSpPr>
          <p:cNvPr id="3" name="Tartalom helye 2"/>
          <p:cNvSpPr>
            <a:spLocks noGrp="1"/>
          </p:cNvSpPr>
          <p:nvPr>
            <p:ph idx="1"/>
          </p:nvPr>
        </p:nvSpPr>
        <p:spPr/>
        <p:txBody>
          <a:bodyPr/>
          <a:lstStyle/>
          <a:p>
            <a:pPr marL="0" indent="0">
              <a:buNone/>
            </a:pPr>
            <a:r>
              <a:rPr lang="hu-HU" sz="2400" dirty="0"/>
              <a:t>Ptk. 7:67. § [Ági vagyon]</a:t>
            </a:r>
          </a:p>
          <a:p>
            <a:pPr marL="0" indent="0">
              <a:buNone/>
            </a:pPr>
            <a:r>
              <a:rPr lang="hu-HU" sz="2400" dirty="0"/>
              <a:t>(1) Ha nem az örökhagyó leszármazója a törvényes örökös, az örökhagyóra valamelyik felmenőjéről öröklés vagy ajándékozás útján hárult vagyontárgy ági öröklés alá esik.</a:t>
            </a:r>
          </a:p>
          <a:p>
            <a:pPr marL="0" indent="0">
              <a:buNone/>
            </a:pPr>
            <a:r>
              <a:rPr lang="hu-HU" sz="2400" dirty="0"/>
              <a:t>(2) Ági öröklésnek van helye testvértől vagy a testvér leszármazójától örökölt vagy ajándékba kapott vagyontárgyra, ha a vagyontárgyat a testvér vagy a testvér leszármazója az örökhagyóval közös felmenőjétől örökölte vagy ajándékba kapta.</a:t>
            </a:r>
          </a:p>
          <a:p>
            <a:pPr marL="0" indent="0">
              <a:buNone/>
            </a:pPr>
            <a:r>
              <a:rPr lang="hu-HU" sz="2400" dirty="0"/>
              <a:t>(3) A vagyontárgy ági jellegét annak kell bizonyítania, aki azt ezen a címen örökölné.</a:t>
            </a:r>
          </a:p>
        </p:txBody>
      </p:sp>
    </p:spTree>
    <p:extLst>
      <p:ext uri="{BB962C8B-B14F-4D97-AF65-F5344CB8AC3E}">
        <p14:creationId xmlns:p14="http://schemas.microsoft.com/office/powerpoint/2010/main" val="2506212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tile tx="0" ty="0" sx="100000" sy="100000" flip="none" algn="tl"/>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57200" y="434028"/>
            <a:ext cx="6052657" cy="778098"/>
          </a:xfrm>
        </p:spPr>
        <p:txBody>
          <a:bodyPr/>
          <a:lstStyle/>
          <a:p>
            <a:r>
              <a:rPr lang="hu-HU" sz="3200" b="1" dirty="0" err="1">
                <a:latin typeface="Times New Roman" panose="02020603050405020304" pitchFamily="18" charset="0"/>
                <a:cs typeface="Times New Roman" panose="02020603050405020304" pitchFamily="18" charset="0"/>
              </a:rPr>
              <a:t>Resulting</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trust</a:t>
            </a:r>
            <a:endParaRPr lang="en-US" sz="3200" b="1"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457200" y="1606409"/>
            <a:ext cx="8229600" cy="5073427"/>
          </a:xfrm>
        </p:spPr>
        <p:txBody>
          <a:bodyPr>
            <a:normAutofit lnSpcReduction="10000"/>
          </a:bodyPr>
          <a:lstStyle/>
          <a:p>
            <a:pPr marL="0" indent="0" algn="just">
              <a:buNone/>
            </a:pPr>
            <a:r>
              <a:rPr lang="hu-HU" sz="2400" dirty="0">
                <a:latin typeface="Times New Roman" panose="02020603050405020304" pitchFamily="18" charset="0"/>
                <a:cs typeface="Times New Roman" panose="02020603050405020304" pitchFamily="18" charset="0"/>
              </a:rPr>
              <a:t>A </a:t>
            </a:r>
            <a:r>
              <a:rPr lang="hu-HU" sz="2400" dirty="0" err="1">
                <a:latin typeface="Times New Roman" panose="02020603050405020304" pitchFamily="18" charset="0"/>
                <a:cs typeface="Times New Roman" panose="02020603050405020304" pitchFamily="18" charset="0"/>
              </a:rPr>
              <a:t>resulting</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(eredményezett vagyonkezelés) esetében a tulajdonos szándéka valószínűsíthetően, de megdönthetően arra irányul, hogy a vagyonkezelő részére azért ruházza át a vagyontárgyat, hogy az kezelje. </a:t>
            </a:r>
          </a:p>
          <a:p>
            <a:pPr marL="0" indent="0" algn="just">
              <a:buNone/>
            </a:pPr>
            <a:r>
              <a:rPr lang="hu-HU" sz="2400" dirty="0">
                <a:latin typeface="Times New Roman" panose="02020603050405020304" pitchFamily="18" charset="0"/>
                <a:cs typeface="Times New Roman" panose="02020603050405020304" pitchFamily="18" charset="0"/>
              </a:rPr>
              <a:t>A </a:t>
            </a:r>
            <a:r>
              <a:rPr lang="hu-HU" sz="2400" dirty="0" err="1">
                <a:latin typeface="Times New Roman" panose="02020603050405020304" pitchFamily="18" charset="0"/>
                <a:cs typeface="Times New Roman" panose="02020603050405020304" pitchFamily="18" charset="0"/>
              </a:rPr>
              <a:t>resulting</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a gyakorlatban a kontinentális jogokban ismert jogalap nélküli gazdagodáshoz hasonlít.  </a:t>
            </a:r>
          </a:p>
          <a:p>
            <a:pPr marL="0" indent="0" algn="just">
              <a:buNone/>
            </a:pPr>
            <a:r>
              <a:rPr lang="hu-HU" sz="2400" dirty="0">
                <a:latin typeface="Times New Roman" panose="02020603050405020304" pitchFamily="18" charset="0"/>
                <a:cs typeface="Times New Roman" panose="02020603050405020304" pitchFamily="18" charset="0"/>
              </a:rPr>
              <a:t>A </a:t>
            </a:r>
            <a:r>
              <a:rPr lang="hu-HU" sz="2400" dirty="0" err="1">
                <a:latin typeface="Times New Roman" panose="02020603050405020304" pitchFamily="18" charset="0"/>
                <a:cs typeface="Times New Roman" panose="02020603050405020304" pitchFamily="18" charset="0"/>
              </a:rPr>
              <a:t>resulting</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olyan jogi konstrukció, amikor a jogilag tulajdonos az ajándékozó javára tartja magánál a vagyont. </a:t>
            </a:r>
          </a:p>
          <a:p>
            <a:pPr marL="0" indent="0" algn="just">
              <a:buNone/>
            </a:pPr>
            <a:r>
              <a:rPr lang="hu-HU" sz="2400" dirty="0">
                <a:latin typeface="Times New Roman" panose="02020603050405020304" pitchFamily="18" charset="0"/>
                <a:cs typeface="Times New Roman" panose="02020603050405020304" pitchFamily="18" charset="0"/>
              </a:rPr>
              <a:t>Esetei: a meghiúsult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a:t>
            </a:r>
            <a:r>
              <a:rPr lang="hu-HU" sz="2400" i="1" dirty="0" err="1">
                <a:latin typeface="Times New Roman" panose="02020603050405020304" pitchFamily="18" charset="0"/>
                <a:cs typeface="Times New Roman" panose="02020603050405020304" pitchFamily="18" charset="0"/>
              </a:rPr>
              <a:t>failed</a:t>
            </a:r>
            <a:r>
              <a:rPr lang="hu-HU" sz="2400" i="1" dirty="0">
                <a:latin typeface="Times New Roman" panose="02020603050405020304" pitchFamily="18" charset="0"/>
                <a:cs typeface="Times New Roman" panose="02020603050405020304" pitchFamily="18" charset="0"/>
              </a:rPr>
              <a:t> </a:t>
            </a:r>
            <a:r>
              <a:rPr lang="hu-HU" sz="2400" i="1" dirty="0" err="1">
                <a:latin typeface="Times New Roman" panose="02020603050405020304" pitchFamily="18" charset="0"/>
                <a:cs typeface="Times New Roman" panose="02020603050405020304" pitchFamily="18" charset="0"/>
              </a:rPr>
              <a:t>express</a:t>
            </a:r>
            <a:r>
              <a:rPr lang="hu-HU" sz="2400" i="1" dirty="0">
                <a:latin typeface="Times New Roman" panose="02020603050405020304" pitchFamily="18" charset="0"/>
                <a:cs typeface="Times New Roman" panose="02020603050405020304" pitchFamily="18" charset="0"/>
              </a:rPr>
              <a:t> </a:t>
            </a:r>
            <a:r>
              <a:rPr lang="hu-HU" sz="2400" i="1"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esete, amikor az </a:t>
            </a:r>
            <a:r>
              <a:rPr lang="hu-HU" sz="2400" dirty="0" err="1">
                <a:latin typeface="Times New Roman" panose="02020603050405020304" pitchFamily="18" charset="0"/>
                <a:cs typeface="Times New Roman" panose="02020603050405020304" pitchFamily="18" charset="0"/>
              </a:rPr>
              <a:t>express</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esetében a végső kedvezményezett nem szerezheti meg a vagyont, ezért a vagyonkezelő ettől kezdve a vagyonrendelő javára kezeli azt. A másik eset az önkéntes átruházásból eredő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és a vételárra létrejövő </a:t>
            </a:r>
            <a:r>
              <a:rPr lang="hu-HU" sz="2400" dirty="0" err="1">
                <a:latin typeface="Times New Roman" panose="02020603050405020304" pitchFamily="18" charset="0"/>
                <a:cs typeface="Times New Roman" panose="02020603050405020304" pitchFamily="18" charset="0"/>
              </a:rPr>
              <a:t>resulting</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a:t>
            </a:r>
            <a:r>
              <a:rPr lang="hu-HU" sz="2400" i="1" dirty="0" err="1">
                <a:latin typeface="Times New Roman" panose="02020603050405020304" pitchFamily="18" charset="0"/>
                <a:cs typeface="Times New Roman" panose="02020603050405020304" pitchFamily="18" charset="0"/>
              </a:rPr>
              <a:t>voluntary</a:t>
            </a:r>
            <a:r>
              <a:rPr lang="hu-HU" sz="2400" i="1" dirty="0">
                <a:latin typeface="Times New Roman" panose="02020603050405020304" pitchFamily="18" charset="0"/>
                <a:cs typeface="Times New Roman" panose="02020603050405020304" pitchFamily="18" charset="0"/>
              </a:rPr>
              <a:t> </a:t>
            </a:r>
            <a:r>
              <a:rPr lang="hu-HU" sz="2400" i="1" dirty="0" err="1">
                <a:latin typeface="Times New Roman" panose="02020603050405020304" pitchFamily="18" charset="0"/>
                <a:cs typeface="Times New Roman" panose="02020603050405020304" pitchFamily="18" charset="0"/>
              </a:rPr>
              <a:t>transfer</a:t>
            </a:r>
            <a:r>
              <a:rPr lang="hu-HU" sz="2400" i="1" dirty="0">
                <a:latin typeface="Times New Roman" panose="02020603050405020304" pitchFamily="18" charset="0"/>
                <a:cs typeface="Times New Roman" panose="02020603050405020304" pitchFamily="18" charset="0"/>
              </a:rPr>
              <a:t> </a:t>
            </a:r>
            <a:r>
              <a:rPr lang="hu-HU" sz="2400" i="1" dirty="0" err="1">
                <a:latin typeface="Times New Roman" panose="02020603050405020304" pitchFamily="18" charset="0"/>
                <a:cs typeface="Times New Roman" panose="02020603050405020304" pitchFamily="18" charset="0"/>
              </a:rPr>
              <a:t>resulting</a:t>
            </a:r>
            <a:r>
              <a:rPr lang="hu-HU" sz="2400" i="1" dirty="0">
                <a:latin typeface="Times New Roman" panose="02020603050405020304" pitchFamily="18" charset="0"/>
                <a:cs typeface="Times New Roman" panose="02020603050405020304" pitchFamily="18" charset="0"/>
              </a:rPr>
              <a:t> </a:t>
            </a:r>
            <a:r>
              <a:rPr lang="hu-HU" sz="2400" i="1" dirty="0" err="1">
                <a:latin typeface="Times New Roman" panose="02020603050405020304" pitchFamily="18" charset="0"/>
                <a:cs typeface="Times New Roman" panose="02020603050405020304" pitchFamily="18" charset="0"/>
              </a:rPr>
              <a:t>trust</a:t>
            </a:r>
            <a:r>
              <a:rPr lang="hu-HU" sz="2400" i="1" dirty="0">
                <a:latin typeface="Times New Roman" panose="02020603050405020304" pitchFamily="18" charset="0"/>
                <a:cs typeface="Times New Roman" panose="02020603050405020304" pitchFamily="18" charset="0"/>
              </a:rPr>
              <a:t> and </a:t>
            </a:r>
            <a:r>
              <a:rPr lang="hu-HU" sz="2400" i="1" dirty="0" err="1">
                <a:latin typeface="Times New Roman" panose="02020603050405020304" pitchFamily="18" charset="0"/>
                <a:cs typeface="Times New Roman" panose="02020603050405020304" pitchFamily="18" charset="0"/>
              </a:rPr>
              <a:t>purchase</a:t>
            </a:r>
            <a:r>
              <a:rPr lang="hu-HU" sz="2400" i="1" dirty="0">
                <a:latin typeface="Times New Roman" panose="02020603050405020304" pitchFamily="18" charset="0"/>
                <a:cs typeface="Times New Roman" panose="02020603050405020304" pitchFamily="18" charset="0"/>
              </a:rPr>
              <a:t> </a:t>
            </a:r>
            <a:r>
              <a:rPr lang="hu-HU" sz="2400" i="1" dirty="0" err="1">
                <a:latin typeface="Times New Roman" panose="02020603050405020304" pitchFamily="18" charset="0"/>
                <a:cs typeface="Times New Roman" panose="02020603050405020304" pitchFamily="18" charset="0"/>
              </a:rPr>
              <a:t>money</a:t>
            </a:r>
            <a:r>
              <a:rPr lang="hu-HU" sz="2400" i="1" dirty="0">
                <a:latin typeface="Times New Roman" panose="02020603050405020304" pitchFamily="18" charset="0"/>
                <a:cs typeface="Times New Roman" panose="02020603050405020304" pitchFamily="18" charset="0"/>
              </a:rPr>
              <a:t> </a:t>
            </a:r>
            <a:r>
              <a:rPr lang="hu-HU" sz="2400" i="1" dirty="0" err="1">
                <a:latin typeface="Times New Roman" panose="02020603050405020304" pitchFamily="18" charset="0"/>
                <a:cs typeface="Times New Roman" panose="02020603050405020304" pitchFamily="18" charset="0"/>
              </a:rPr>
              <a:t>resulting</a:t>
            </a:r>
            <a:r>
              <a:rPr lang="hu-HU" sz="2400" i="1" dirty="0">
                <a:latin typeface="Times New Roman" panose="02020603050405020304" pitchFamily="18" charset="0"/>
                <a:cs typeface="Times New Roman" panose="02020603050405020304" pitchFamily="18" charset="0"/>
              </a:rPr>
              <a:t> </a:t>
            </a:r>
            <a:r>
              <a:rPr lang="hu-HU" sz="2400" i="1"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66584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stretch>
            <a:fillRect t="-1000" b="-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28650" y="365126"/>
            <a:ext cx="5818332" cy="1325563"/>
          </a:xfrm>
        </p:spPr>
        <p:txBody>
          <a:bodyPr/>
          <a:lstStyle/>
          <a:p>
            <a:r>
              <a:rPr lang="hu-HU" b="1" dirty="0" err="1"/>
              <a:t>Kötelesrész</a:t>
            </a:r>
            <a:endParaRPr lang="hu-HU" b="1" dirty="0"/>
          </a:p>
        </p:txBody>
      </p:sp>
      <p:sp>
        <p:nvSpPr>
          <p:cNvPr id="3" name="Tartalom helye 2"/>
          <p:cNvSpPr>
            <a:spLocks noGrp="1"/>
          </p:cNvSpPr>
          <p:nvPr>
            <p:ph idx="1"/>
          </p:nvPr>
        </p:nvSpPr>
        <p:spPr/>
        <p:txBody>
          <a:bodyPr/>
          <a:lstStyle/>
          <a:p>
            <a:pPr marL="0" indent="0">
              <a:buNone/>
            </a:pPr>
            <a:r>
              <a:rPr lang="hu-HU" dirty="0"/>
              <a:t>Ptk. 7:75. § [</a:t>
            </a:r>
            <a:r>
              <a:rPr lang="hu-HU" dirty="0" err="1"/>
              <a:t>Kötelesrészre</a:t>
            </a:r>
            <a:r>
              <a:rPr lang="hu-HU" dirty="0"/>
              <a:t> jogosultak]</a:t>
            </a:r>
          </a:p>
          <a:p>
            <a:pPr marL="0" indent="0">
              <a:buNone/>
            </a:pPr>
            <a:r>
              <a:rPr lang="hu-HU" dirty="0" err="1"/>
              <a:t>Kötelesrész</a:t>
            </a:r>
            <a:r>
              <a:rPr lang="hu-HU" dirty="0"/>
              <a:t> illeti meg az örökhagyó leszármazóját, házastársát és szülőjét, ha az öröklés megnyílásakor az örökhagyó törvényes örököse vagy végintézkedés hiányában az lenne.</a:t>
            </a:r>
          </a:p>
          <a:p>
            <a:pPr>
              <a:buFontTx/>
              <a:buChar char="-"/>
            </a:pPr>
            <a:r>
              <a:rPr lang="hu-HU" dirty="0"/>
              <a:t>Nem jár annak, akit kitagadtak.</a:t>
            </a:r>
          </a:p>
          <a:p>
            <a:pPr>
              <a:buFontTx/>
              <a:buChar char="-"/>
            </a:pPr>
            <a:r>
              <a:rPr lang="hu-HU" dirty="0"/>
              <a:t>Alapja a hagyaték tiszta értéke.</a:t>
            </a:r>
          </a:p>
          <a:p>
            <a:pPr>
              <a:buFontTx/>
              <a:buChar char="-"/>
            </a:pPr>
            <a:r>
              <a:rPr lang="hu-HU" dirty="0"/>
              <a:t>Mértéke a törvény örökrész 1/3-a.</a:t>
            </a:r>
          </a:p>
          <a:p>
            <a:endParaRPr lang="hu-HU" dirty="0"/>
          </a:p>
          <a:p>
            <a:endParaRPr lang="hu-HU" dirty="0"/>
          </a:p>
        </p:txBody>
      </p:sp>
    </p:spTree>
    <p:extLst>
      <p:ext uri="{BB962C8B-B14F-4D97-AF65-F5344CB8AC3E}">
        <p14:creationId xmlns:p14="http://schemas.microsoft.com/office/powerpoint/2010/main" val="23847606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stretch>
            <a:fillRect t="-1000" b="-1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850106"/>
          </a:xfrm>
        </p:spPr>
        <p:txBody>
          <a:bodyPr/>
          <a:lstStyle/>
          <a:p>
            <a:r>
              <a:rPr lang="pt-BR" sz="2400" b="1" dirty="0"/>
              <a:t>Nem tartozik a kötelesrész alapjához</a:t>
            </a:r>
            <a:endParaRPr lang="hu-HU" sz="2400" b="1" dirty="0"/>
          </a:p>
        </p:txBody>
      </p:sp>
      <p:sp>
        <p:nvSpPr>
          <p:cNvPr id="3" name="Tartalom helye 2"/>
          <p:cNvSpPr>
            <a:spLocks noGrp="1"/>
          </p:cNvSpPr>
          <p:nvPr>
            <p:ph idx="1"/>
          </p:nvPr>
        </p:nvSpPr>
        <p:spPr>
          <a:xfrm>
            <a:off x="457200" y="980728"/>
            <a:ext cx="8229600" cy="5145435"/>
          </a:xfrm>
        </p:spPr>
        <p:txBody>
          <a:bodyPr>
            <a:normAutofit lnSpcReduction="10000"/>
          </a:bodyPr>
          <a:lstStyle/>
          <a:p>
            <a:pPr marL="0" indent="0">
              <a:buNone/>
            </a:pPr>
            <a:r>
              <a:rPr lang="hu-HU" sz="2000" dirty="0"/>
              <a:t>a) az örökhagyó által a halálát megelőző tíz évnél régebben bárkinek juttatott ingyenes adomány értéke;</a:t>
            </a:r>
          </a:p>
          <a:p>
            <a:pPr marL="0" indent="0">
              <a:buNone/>
            </a:pPr>
            <a:r>
              <a:rPr lang="hu-HU" sz="2000" dirty="0"/>
              <a:t>b) az olyan ingyenes adomány értéke, amelyet az örökhagyó a </a:t>
            </a:r>
            <a:r>
              <a:rPr lang="hu-HU" sz="2000" dirty="0" err="1"/>
              <a:t>kötelesrészre</a:t>
            </a:r>
            <a:r>
              <a:rPr lang="hu-HU" sz="2000" dirty="0"/>
              <a:t> jogosultságot létrehozó kapcsolat keletkezését megelőzően juttatott;</a:t>
            </a:r>
          </a:p>
          <a:p>
            <a:pPr marL="0" indent="0">
              <a:buNone/>
            </a:pPr>
            <a:r>
              <a:rPr lang="hu-HU" sz="2000" dirty="0"/>
              <a:t>c) a szokásos mértéket meg nem haladó ingyenes adomány értéke;</a:t>
            </a:r>
          </a:p>
          <a:p>
            <a:pPr marL="0" indent="0">
              <a:buNone/>
            </a:pPr>
            <a:r>
              <a:rPr lang="hu-HU" sz="2000" dirty="0"/>
              <a:t>d) a házastárs vagy az élettárs, továbbá a leszármazó részére nyújtott tartás értéke;</a:t>
            </a:r>
          </a:p>
          <a:p>
            <a:pPr marL="0" indent="0">
              <a:buNone/>
            </a:pPr>
            <a:r>
              <a:rPr lang="hu-HU" sz="2000" dirty="0"/>
              <a:t>e) az arra rászoruló más személynek ingyenesen nyújtott tartás értéke a létfenntartáshoz szükséges mértékben.</a:t>
            </a:r>
          </a:p>
          <a:p>
            <a:pPr marL="0" indent="0">
              <a:buNone/>
            </a:pPr>
            <a:r>
              <a:rPr lang="hu-HU" sz="2000" dirty="0"/>
              <a:t>(2) A </a:t>
            </a:r>
            <a:r>
              <a:rPr lang="hu-HU" sz="2000" dirty="0" err="1"/>
              <a:t>kötelesrészre</a:t>
            </a:r>
            <a:r>
              <a:rPr lang="hu-HU" sz="2000" dirty="0"/>
              <a:t> jogosultságot létrehozó kapcsolat létrejöttének időpontja házasságból származó gyermek és a házastársak által közös örökbefogadással örökbe fogadott gyermek esetén a házasságkötés időpontja, más örökbe fogadott gyermek esetén az örökbefogadás időpontja, egyébként a gyermek fogamzása.</a:t>
            </a:r>
          </a:p>
          <a:p>
            <a:pPr marL="0" indent="0">
              <a:buNone/>
            </a:pPr>
            <a:r>
              <a:rPr lang="hu-HU" sz="2000" dirty="0"/>
              <a:t>(3) Azt az ingyenes adományt, amelynek betudását az örökhagyó elengedte, nem lehet a jogosult saját </a:t>
            </a:r>
            <a:r>
              <a:rPr lang="hu-HU" sz="2000" dirty="0" err="1"/>
              <a:t>kötelesrészének</a:t>
            </a:r>
            <a:r>
              <a:rPr lang="hu-HU" sz="2000" dirty="0"/>
              <a:t> alapjához hozzászámítani.</a:t>
            </a:r>
          </a:p>
        </p:txBody>
      </p:sp>
    </p:spTree>
    <p:extLst>
      <p:ext uri="{BB962C8B-B14F-4D97-AF65-F5344CB8AC3E}">
        <p14:creationId xmlns:p14="http://schemas.microsoft.com/office/powerpoint/2010/main" val="15938304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7214BAA-E8E4-46EF-8D73-2336816328D2}"/>
              </a:ext>
            </a:extLst>
          </p:cNvPr>
          <p:cNvSpPr>
            <a:spLocks noGrp="1"/>
          </p:cNvSpPr>
          <p:nvPr>
            <p:ph type="title"/>
          </p:nvPr>
        </p:nvSpPr>
        <p:spPr>
          <a:xfrm>
            <a:off x="628650" y="365126"/>
            <a:ext cx="5335922" cy="524107"/>
          </a:xfrm>
        </p:spPr>
        <p:txBody>
          <a:bodyPr>
            <a:normAutofit/>
          </a:bodyPr>
          <a:lstStyle/>
          <a:p>
            <a:pPr algn="ctr"/>
            <a:r>
              <a:rPr lang="hu-HU" sz="2700" b="1" dirty="0"/>
              <a:t>„</a:t>
            </a:r>
            <a:r>
              <a:rPr lang="hu-HU" sz="2700" b="1" dirty="0" err="1"/>
              <a:t>Trust</a:t>
            </a:r>
            <a:r>
              <a:rPr lang="hu-HU" sz="2700" b="1" dirty="0"/>
              <a:t>” helyzetek Magyarországon</a:t>
            </a:r>
            <a:endParaRPr lang="hu-HU" b="1" dirty="0"/>
          </a:p>
        </p:txBody>
      </p:sp>
      <p:sp>
        <p:nvSpPr>
          <p:cNvPr id="3" name="Tartalom helye 2">
            <a:extLst>
              <a:ext uri="{FF2B5EF4-FFF2-40B4-BE49-F238E27FC236}">
                <a16:creationId xmlns:a16="http://schemas.microsoft.com/office/drawing/2014/main" id="{A5D0DC7D-2321-4A02-A1F5-4C6A0466AEBF}"/>
              </a:ext>
            </a:extLst>
          </p:cNvPr>
          <p:cNvSpPr>
            <a:spLocks noGrp="1"/>
          </p:cNvSpPr>
          <p:nvPr>
            <p:ph idx="1"/>
          </p:nvPr>
        </p:nvSpPr>
        <p:spPr>
          <a:xfrm>
            <a:off x="628650" y="964734"/>
            <a:ext cx="7886700" cy="5813571"/>
          </a:xfrm>
        </p:spPr>
        <p:txBody>
          <a:bodyPr>
            <a:normAutofit fontScale="40000" lnSpcReduction="20000"/>
          </a:bodyPr>
          <a:lstStyle/>
          <a:p>
            <a:pPr marL="0" indent="0">
              <a:buNone/>
            </a:pPr>
            <a:r>
              <a:rPr lang="hu-HU" b="1" dirty="0"/>
              <a:t>Magyarországon az alábbi helyzetekben érdemes utána gondolni, hogy esetleg a bizalmi vagyonkezelői szerződés kötése is megoldás lehet egy problémára:</a:t>
            </a:r>
          </a:p>
          <a:p>
            <a:pPr lvl="0"/>
            <a:r>
              <a:rPr lang="hu-HU" dirty="0"/>
              <a:t>A </a:t>
            </a:r>
            <a:r>
              <a:rPr lang="hu-HU" b="1" dirty="0"/>
              <a:t>vagyon jogi védelembe helyezése </a:t>
            </a:r>
            <a:r>
              <a:rPr lang="hu-HU" dirty="0"/>
              <a:t>3. felek jövőben bekövetkező esetleges igényeivel szemben</a:t>
            </a:r>
          </a:p>
          <a:p>
            <a:pPr lvl="0"/>
            <a:r>
              <a:rPr lang="hu-HU" dirty="0"/>
              <a:t>Valamely okból fontos, hogy a gazdasági tulajdonos (tényleges tulajdonos, aki valamely jószágból a tényleges hasznokat realizálja) személye titokban maradjon. (Pl. nagyobb értékű ingatlan megvásárlása ahol a vevőjelölt személye "</a:t>
            </a:r>
            <a:r>
              <a:rPr lang="hu-HU" dirty="0" err="1"/>
              <a:t>áralakító</a:t>
            </a:r>
            <a:r>
              <a:rPr lang="hu-HU" dirty="0"/>
              <a:t> tényező")</a:t>
            </a:r>
          </a:p>
          <a:p>
            <a:pPr lvl="0"/>
            <a:r>
              <a:rPr lang="hu-HU" dirty="0"/>
              <a:t>Jótékonysági cél (vagy jótékonysági céllal legitimált magánérdek - ez esetben kifejezetten célszerű eszköz a vagyonkezelés - megléte)</a:t>
            </a:r>
          </a:p>
          <a:p>
            <a:pPr lvl="0"/>
            <a:r>
              <a:rPr lang="hu-HU" dirty="0"/>
              <a:t>Befektetések kezelése céljából (pl. kisebb vagyonok egyesítése, egymást nem ismerő befektetők relatíve kisebb befektetendő összegeinek egy adott célra befektetése - "visszacsinálható" módon)</a:t>
            </a:r>
          </a:p>
          <a:p>
            <a:pPr lvl="0"/>
            <a:r>
              <a:rPr lang="hu-HU" dirty="0"/>
              <a:t>Nyugdíj célú kifizetések céljából (munkavállalók számára, anélkül, hogy külön nyugdíjalapot hoznánk létre - sajnos ez jelenleg még extra adókedvezménnyel nem támogatott, így nem annyira versenyképes, de vezetők/cégtulajdonos vezetők számára )</a:t>
            </a:r>
          </a:p>
          <a:p>
            <a:pPr lvl="0"/>
            <a:r>
              <a:rPr lang="hu-HU" dirty="0"/>
              <a:t>Egyes munkavállalók (pl. vezető tisztségviselők) speciális díjazása </a:t>
            </a:r>
          </a:p>
          <a:p>
            <a:pPr lvl="0"/>
            <a:r>
              <a:rPr lang="hu-HU" dirty="0"/>
              <a:t>Finanszírozási források egységes kezelése (általában válsághelyzetben már tovább finanszírozni nem akaró, de előnyös biztosítéki helyzetben levő hitelezők és az újonnan még belépni kívánó hitelezők közötti egyensúly megteremtése, ill. 3. pont még)</a:t>
            </a:r>
          </a:p>
          <a:p>
            <a:pPr lvl="0"/>
            <a:r>
              <a:rPr lang="hu-HU" dirty="0"/>
              <a:t>Startup vállalkozások, ötletek finanszírozási forrásainak megteremtése</a:t>
            </a:r>
          </a:p>
          <a:p>
            <a:pPr lvl="0"/>
            <a:r>
              <a:rPr lang="hu-HU" dirty="0"/>
              <a:t>REIT jellegű ingatlanbefektetés (pl. termőföld kivonása és kimérése </a:t>
            </a:r>
            <a:r>
              <a:rPr lang="hu-HU" dirty="0" err="1"/>
              <a:t>telkenként</a:t>
            </a:r>
            <a:r>
              <a:rPr lang="hu-HU" dirty="0"/>
              <a:t>, több befektető által finanszírozva. Erre a </a:t>
            </a:r>
            <a:r>
              <a:rPr lang="hu-HU" dirty="0" err="1"/>
              <a:t>trust</a:t>
            </a:r>
            <a:r>
              <a:rPr lang="hu-HU" dirty="0"/>
              <a:t> sokkal megfelelőbb, mint bármilyen más eszköz)</a:t>
            </a:r>
          </a:p>
          <a:p>
            <a:pPr lvl="0"/>
            <a:r>
              <a:rPr lang="hu-HU" dirty="0"/>
              <a:t>Akvizíciós szituációban</a:t>
            </a:r>
          </a:p>
          <a:p>
            <a:pPr lvl="0"/>
            <a:r>
              <a:rPr lang="hu-HU" dirty="0"/>
              <a:t>Adótervezés céljából</a:t>
            </a:r>
          </a:p>
          <a:p>
            <a:pPr lvl="0"/>
            <a:r>
              <a:rPr lang="hu-HU" dirty="0"/>
              <a:t>Adóelkerülés céljából</a:t>
            </a:r>
          </a:p>
          <a:p>
            <a:pPr lvl="0"/>
            <a:r>
              <a:rPr lang="hu-HU" dirty="0"/>
              <a:t>Pénzmosás (ma már ez nem igazán működik és jelentős kockázata van)</a:t>
            </a:r>
          </a:p>
          <a:p>
            <a:pPr lvl="0"/>
            <a:r>
              <a:rPr lang="hu-HU" dirty="0"/>
              <a:t>Közös tulajdon kezelése céljából (pl. </a:t>
            </a:r>
            <a:r>
              <a:rPr lang="hu-HU" dirty="0" err="1"/>
              <a:t>time</a:t>
            </a:r>
            <a:r>
              <a:rPr lang="hu-HU" dirty="0"/>
              <a:t> </a:t>
            </a:r>
            <a:r>
              <a:rPr lang="hu-HU" dirty="0" err="1"/>
              <a:t>sharing</a:t>
            </a:r>
            <a:r>
              <a:rPr lang="hu-HU" dirty="0"/>
              <a:t> korrekt jogi megoldása)</a:t>
            </a:r>
          </a:p>
          <a:p>
            <a:pPr lvl="0"/>
            <a:r>
              <a:rPr lang="hu-HU" dirty="0"/>
              <a:t>Vagyont kezelni nem képes személy érdekeinek a védelme (pl. kiskorú, vagy korlátozottan vagy teljesen cselekvőképtelenné nyilvánított személy vagyona)</a:t>
            </a:r>
          </a:p>
          <a:p>
            <a:pPr lvl="0"/>
            <a:r>
              <a:rPr lang="hu-HU" dirty="0"/>
              <a:t>A vagyon átörökítésének megkönnyítése (Pl. öröklésnél köteles rész, vagy ági öröklési szabályok kikerülése, vagy az osztályra bocsátás elkerülése)</a:t>
            </a:r>
          </a:p>
          <a:p>
            <a:r>
              <a:rPr lang="hu-HU" b="1" dirty="0"/>
              <a:t>Családi vagyontervezés </a:t>
            </a:r>
            <a:r>
              <a:rPr lang="hu-HU" dirty="0"/>
              <a:t>(14. és 15. pontok is ebbe a fogalomba tartozhatnak)</a:t>
            </a:r>
          </a:p>
        </p:txBody>
      </p:sp>
    </p:spTree>
    <p:extLst>
      <p:ext uri="{BB962C8B-B14F-4D97-AF65-F5344CB8AC3E}">
        <p14:creationId xmlns:p14="http://schemas.microsoft.com/office/powerpoint/2010/main" val="23351099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B0A6576-A892-4D25-8A5A-7999ADC77D20}"/>
              </a:ext>
            </a:extLst>
          </p:cNvPr>
          <p:cNvSpPr>
            <a:spLocks noGrp="1"/>
          </p:cNvSpPr>
          <p:nvPr>
            <p:ph type="title"/>
          </p:nvPr>
        </p:nvSpPr>
        <p:spPr>
          <a:xfrm>
            <a:off x="628650" y="365126"/>
            <a:ext cx="5882986" cy="983383"/>
          </a:xfrm>
        </p:spPr>
        <p:txBody>
          <a:bodyPr/>
          <a:lstStyle/>
          <a:p>
            <a:r>
              <a:rPr lang="hu-HU" b="1" dirty="0"/>
              <a:t>Családi vagyontervezés</a:t>
            </a:r>
          </a:p>
        </p:txBody>
      </p:sp>
      <p:sp>
        <p:nvSpPr>
          <p:cNvPr id="3" name="Tartalom helye 2">
            <a:extLst>
              <a:ext uri="{FF2B5EF4-FFF2-40B4-BE49-F238E27FC236}">
                <a16:creationId xmlns:a16="http://schemas.microsoft.com/office/drawing/2014/main" id="{00F4D4D6-D075-4041-9E83-9CC964014493}"/>
              </a:ext>
            </a:extLst>
          </p:cNvPr>
          <p:cNvSpPr>
            <a:spLocks noGrp="1"/>
          </p:cNvSpPr>
          <p:nvPr>
            <p:ph idx="1"/>
          </p:nvPr>
        </p:nvSpPr>
        <p:spPr/>
        <p:txBody>
          <a:bodyPr>
            <a:normAutofit fontScale="62500" lnSpcReduction="20000"/>
          </a:bodyPr>
          <a:lstStyle/>
          <a:p>
            <a:r>
              <a:rPr lang="hu-HU" dirty="0"/>
              <a:t>A </a:t>
            </a:r>
            <a:r>
              <a:rPr lang="hu-HU" b="1" dirty="0"/>
              <a:t>családi vagyontervezés</a:t>
            </a:r>
            <a:r>
              <a:rPr lang="hu-HU" dirty="0"/>
              <a:t> célja az, hogy valamely vagyontárgyak, (vagyon) a vagyonrendelő által kijelölt kedvezményezettekhez (sokkal szélesebb kör, mint az örökös) a legkisebb költséggel és a vagyonrendelő legnagyobb szabadsága mellett jussanak el, akár már a vagyonrendelő életében. </a:t>
            </a:r>
          </a:p>
          <a:p>
            <a:pPr marL="0" indent="0">
              <a:buNone/>
            </a:pPr>
            <a:r>
              <a:rPr lang="hu-HU" dirty="0"/>
              <a:t> </a:t>
            </a:r>
          </a:p>
          <a:p>
            <a:pPr marL="457200" lvl="1" indent="0">
              <a:buNone/>
            </a:pPr>
            <a:r>
              <a:rPr lang="hu-HU" dirty="0"/>
              <a:t>(Az ajándékozás és vagy a végrendelet nem teljesíti a fentiekkel összefüggő követelményeket maradéktalanul, mert pl. országhatáron kívüli vagyon esetén több ország joghatósága alá tartozik az öröklés, ráadásul ha az örökhagyó és/ vagy az örökös nem Magyarországon él, akkor az EU szabályai az utolsó lakóhely szerinti ország öröklési szabályait rendelik alkalmazni, ami adott esetben akár meg is kérdőjelezheti a végrendelet érvényességét, az ajándékozás a különböző országok adójoga szerint változóan adózik, és illetékköteles. Szlovákiában például illetékmentes.)</a:t>
            </a:r>
          </a:p>
          <a:p>
            <a:pPr marL="0" indent="0">
              <a:buNone/>
            </a:pPr>
            <a:endParaRPr lang="hu-HU" dirty="0"/>
          </a:p>
          <a:p>
            <a:r>
              <a:rPr lang="hu-HU" dirty="0"/>
              <a:t>A fentiek alapján a </a:t>
            </a:r>
            <a:r>
              <a:rPr lang="hu-HU" b="1" dirty="0" err="1"/>
              <a:t>trust</a:t>
            </a:r>
            <a:r>
              <a:rPr lang="hu-HU" b="1" dirty="0"/>
              <a:t>-ok egyik, de talán legátfogóbb felhasználási területe a (családi)vagyontervezés,</a:t>
            </a:r>
            <a:r>
              <a:rPr lang="hu-HU" dirty="0"/>
              <a:t> amelynek a célja az, hogy a személyes vagyon egyes elemeinek a szétválasztásával, valamilyen kockázatot (halál esete, hitelezők, adókockázat, végrehajtás, stb.) kezeljünk </a:t>
            </a:r>
            <a:r>
              <a:rPr lang="hu-HU" b="1" dirty="0"/>
              <a:t>kellő körültekintéssel és proaktívan.</a:t>
            </a:r>
            <a:endParaRPr lang="hu-HU" dirty="0"/>
          </a:p>
          <a:p>
            <a:pPr marL="0" indent="0">
              <a:buNone/>
            </a:pPr>
            <a:endParaRPr lang="hu-HU" dirty="0"/>
          </a:p>
        </p:txBody>
      </p:sp>
    </p:spTree>
    <p:extLst>
      <p:ext uri="{BB962C8B-B14F-4D97-AF65-F5344CB8AC3E}">
        <p14:creationId xmlns:p14="http://schemas.microsoft.com/office/powerpoint/2010/main" val="32404364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630079" y="140439"/>
            <a:ext cx="5903913"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ヒラギノ角ゴ Pro W3" pitchFamily="2" charset="-128"/>
              </a:defRPr>
            </a:lvl1pPr>
            <a:lvl2pPr marL="742950" indent="-285750">
              <a:defRPr sz="2400">
                <a:solidFill>
                  <a:schemeClr val="tx1"/>
                </a:solidFill>
                <a:latin typeface="Times" pitchFamily="2" charset="0"/>
                <a:ea typeface="ヒラギノ角ゴ Pro W3" pitchFamily="2" charset="-128"/>
              </a:defRPr>
            </a:lvl2pPr>
            <a:lvl3pPr marL="1143000" indent="-228600">
              <a:defRPr sz="2400">
                <a:solidFill>
                  <a:schemeClr val="tx1"/>
                </a:solidFill>
                <a:latin typeface="Times" pitchFamily="2" charset="0"/>
                <a:ea typeface="ヒラギノ角ゴ Pro W3" pitchFamily="2" charset="-128"/>
              </a:defRPr>
            </a:lvl3pPr>
            <a:lvl4pPr marL="1600200" indent="-228600">
              <a:defRPr sz="2400">
                <a:solidFill>
                  <a:schemeClr val="tx1"/>
                </a:solidFill>
                <a:latin typeface="Times" pitchFamily="2" charset="0"/>
                <a:ea typeface="ヒラギノ角ゴ Pro W3" pitchFamily="2" charset="-128"/>
              </a:defRPr>
            </a:lvl4pPr>
            <a:lvl5pPr marL="2057400" indent="-228600">
              <a:defRPr sz="2400">
                <a:solidFill>
                  <a:schemeClr val="tx1"/>
                </a:solidFill>
                <a:latin typeface="Times" pitchFamily="2" charset="0"/>
                <a:ea typeface="ヒラギノ角ゴ Pro W3" pitchFamily="2"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itchFamily="2"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itchFamily="2"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itchFamily="2"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itchFamily="2" charset="-128"/>
              </a:defRPr>
            </a:lvl9pPr>
          </a:lstStyle>
          <a:p>
            <a:r>
              <a:rPr lang="en-US" altLang="hu-HU" sz="3600" b="1" dirty="0">
                <a:latin typeface="Book Antiqua" pitchFamily="18" charset="0"/>
              </a:rPr>
              <a:t>A </a:t>
            </a:r>
            <a:r>
              <a:rPr lang="en-US" altLang="hu-HU" sz="3600" b="1" dirty="0" err="1">
                <a:latin typeface="Book Antiqua" pitchFamily="18" charset="0"/>
              </a:rPr>
              <a:t>bizalmi</a:t>
            </a:r>
            <a:r>
              <a:rPr lang="en-US" altLang="hu-HU" sz="3600" b="1" dirty="0">
                <a:latin typeface="Book Antiqua" pitchFamily="18" charset="0"/>
              </a:rPr>
              <a:t> </a:t>
            </a:r>
            <a:r>
              <a:rPr lang="en-US" altLang="hu-HU" sz="3600" b="1" dirty="0" err="1">
                <a:latin typeface="Book Antiqua" pitchFamily="18" charset="0"/>
              </a:rPr>
              <a:t>vagyonkezelés</a:t>
            </a:r>
            <a:r>
              <a:rPr lang="en-US" altLang="hu-HU" sz="3600" b="1" dirty="0">
                <a:latin typeface="Book Antiqua" pitchFamily="18" charset="0"/>
              </a:rPr>
              <a:t> </a:t>
            </a:r>
            <a:r>
              <a:rPr lang="en-US" altLang="hu-HU" sz="3600" b="1" dirty="0" err="1">
                <a:latin typeface="Book Antiqua" pitchFamily="18" charset="0"/>
              </a:rPr>
              <a:t>felhasználása</a:t>
            </a:r>
            <a:r>
              <a:rPr lang="en-US" altLang="hu-HU" sz="3600" b="1" dirty="0">
                <a:latin typeface="Book Antiqua" pitchFamily="18" charset="0"/>
              </a:rPr>
              <a:t> </a:t>
            </a:r>
          </a:p>
        </p:txBody>
      </p:sp>
      <p:sp>
        <p:nvSpPr>
          <p:cNvPr id="3" name="Szövegdoboz 2"/>
          <p:cNvSpPr txBox="1"/>
          <p:nvPr/>
        </p:nvSpPr>
        <p:spPr>
          <a:xfrm>
            <a:off x="724101" y="1728696"/>
            <a:ext cx="7344816" cy="4401205"/>
          </a:xfrm>
          <a:prstGeom prst="rect">
            <a:avLst/>
          </a:prstGeom>
          <a:noFill/>
        </p:spPr>
        <p:txBody>
          <a:bodyPr wrap="square" rtlCol="0">
            <a:spAutoFit/>
          </a:bodyPr>
          <a:lstStyle/>
          <a:p>
            <a:pPr marL="285750" indent="-285750">
              <a:buFont typeface="Wingdings" charset="2"/>
              <a:buChar char="§"/>
            </a:pPr>
            <a:r>
              <a:rPr lang="de-DE" sz="2000" dirty="0"/>
              <a:t>GENERÁCIÓS VAGYONTRANSZFER</a:t>
            </a:r>
            <a:endParaRPr lang="en-US" sz="2000" dirty="0"/>
          </a:p>
          <a:p>
            <a:pPr marL="285750" indent="-285750">
              <a:buFont typeface="Wingdings" charset="2"/>
              <a:buChar char="§"/>
            </a:pPr>
            <a:r>
              <a:rPr lang="de-DE" sz="2000" dirty="0"/>
              <a:t>ANONIMITÁS</a:t>
            </a:r>
          </a:p>
          <a:p>
            <a:pPr marL="285750" indent="-285750">
              <a:buFont typeface="Wingdings" charset="2"/>
              <a:buChar char="§"/>
            </a:pPr>
            <a:r>
              <a:rPr lang="de-DE" sz="2000" dirty="0"/>
              <a:t>VAGYONKEZELÉS</a:t>
            </a:r>
            <a:endParaRPr lang="en-US" sz="2000" dirty="0"/>
          </a:p>
          <a:p>
            <a:pPr marL="285750" indent="-285750">
              <a:buFont typeface="Wingdings" charset="2"/>
              <a:buChar char="§"/>
            </a:pPr>
            <a:r>
              <a:rPr lang="es-ES_tradnl" sz="2000" b="1" dirty="0"/>
              <a:t>VAGYONVÉDELEM</a:t>
            </a:r>
          </a:p>
          <a:p>
            <a:pPr marL="285750" indent="-285750">
              <a:buFont typeface="Wingdings" charset="2"/>
              <a:buChar char="§"/>
            </a:pPr>
            <a:r>
              <a:rPr lang="es-ES_tradnl" sz="2000" dirty="0"/>
              <a:t>ADÓTERVEZÉS</a:t>
            </a:r>
            <a:endParaRPr lang="en-US" sz="2000" dirty="0"/>
          </a:p>
          <a:p>
            <a:pPr marL="285750" indent="-285750">
              <a:buFont typeface="Wingdings" charset="2"/>
              <a:buChar char="§"/>
            </a:pPr>
            <a:r>
              <a:rPr lang="es-ES_tradnl" sz="2000" dirty="0"/>
              <a:t>VÁLLALATFELVÁSÁRLÁSOK</a:t>
            </a:r>
          </a:p>
          <a:p>
            <a:pPr marL="285750" indent="-285750">
              <a:buFont typeface="Wingdings" charset="2"/>
              <a:buChar char="§"/>
            </a:pPr>
            <a:r>
              <a:rPr lang="tr-TR" sz="2000" dirty="0"/>
              <a:t>KÖZÖS TULAJDON</a:t>
            </a:r>
            <a:endParaRPr lang="en-US" sz="2000" dirty="0"/>
          </a:p>
          <a:p>
            <a:pPr marL="285750" indent="-285750">
              <a:buFont typeface="Wingdings" charset="2"/>
              <a:buChar char="§"/>
            </a:pPr>
            <a:r>
              <a:rPr lang="tr-TR" sz="2000" dirty="0"/>
              <a:t>KÖZÖS VÁLLALKOZÁS</a:t>
            </a:r>
          </a:p>
          <a:p>
            <a:pPr marL="285750" indent="-285750">
              <a:buFont typeface="Wingdings" charset="2"/>
              <a:buChar char="§"/>
            </a:pPr>
            <a:r>
              <a:rPr lang="cs-CZ" sz="2000" dirty="0"/>
              <a:t>SZAVATOSSÁGI JOGOK BIZTOSÍTÁSA</a:t>
            </a:r>
            <a:endParaRPr lang="en-US" sz="2000" dirty="0"/>
          </a:p>
          <a:p>
            <a:pPr marL="285750" indent="-285750">
              <a:buFont typeface="Wingdings" charset="2"/>
              <a:buChar char="§"/>
            </a:pPr>
            <a:r>
              <a:rPr lang="is-IS" sz="2000" dirty="0"/>
              <a:t>BIZTOSÍTÉKOK</a:t>
            </a:r>
          </a:p>
          <a:p>
            <a:pPr marL="285750" indent="-285750">
              <a:buFont typeface="Wingdings" charset="2"/>
              <a:buChar char="§"/>
            </a:pPr>
            <a:r>
              <a:rPr lang="de-DE" sz="2000" dirty="0"/>
              <a:t>SZINDIKÁLT HITELEZÉS</a:t>
            </a:r>
            <a:endParaRPr lang="en-US" sz="2000" dirty="0"/>
          </a:p>
          <a:p>
            <a:pPr marL="285750" indent="-285750">
              <a:buFont typeface="Wingdings" charset="2"/>
              <a:buChar char="§"/>
            </a:pPr>
            <a:r>
              <a:rPr lang="is-IS" sz="2000" dirty="0"/>
              <a:t>REORGANIZÁCIÓ</a:t>
            </a:r>
          </a:p>
          <a:p>
            <a:pPr marL="285750" indent="-285750">
              <a:buFont typeface="Wingdings" charset="2"/>
              <a:buChar char="§"/>
            </a:pPr>
            <a:r>
              <a:rPr lang="pt-BR" sz="2000" dirty="0"/>
              <a:t>ÉRTÉKPAPÍROK</a:t>
            </a:r>
          </a:p>
          <a:p>
            <a:pPr marL="285750" indent="-285750">
              <a:buFont typeface="Wingdings" charset="2"/>
              <a:buChar char="§"/>
            </a:pPr>
            <a:r>
              <a:rPr lang="hu-HU" sz="2000" dirty="0"/>
              <a:t>JÓTÉKONYSÁG</a:t>
            </a:r>
            <a:endParaRPr lang="en-US" sz="2000" dirty="0">
              <a:latin typeface="Book Antiqua" panose="02040602050305030304" pitchFamily="18" charset="0"/>
            </a:endParaRPr>
          </a:p>
        </p:txBody>
      </p:sp>
    </p:spTree>
    <p:extLst>
      <p:ext uri="{BB962C8B-B14F-4D97-AF65-F5344CB8AC3E}">
        <p14:creationId xmlns:p14="http://schemas.microsoft.com/office/powerpoint/2010/main" val="5527590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755576" y="412282"/>
            <a:ext cx="590391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2" charset="0"/>
                <a:ea typeface="ヒラギノ角ゴ Pro W3" pitchFamily="2" charset="-128"/>
              </a:defRPr>
            </a:lvl1pPr>
            <a:lvl2pPr marL="742950" indent="-285750">
              <a:defRPr sz="2400">
                <a:solidFill>
                  <a:schemeClr val="tx1"/>
                </a:solidFill>
                <a:latin typeface="Times" pitchFamily="2" charset="0"/>
                <a:ea typeface="ヒラギノ角ゴ Pro W3" pitchFamily="2" charset="-128"/>
              </a:defRPr>
            </a:lvl2pPr>
            <a:lvl3pPr marL="1143000" indent="-228600">
              <a:defRPr sz="2400">
                <a:solidFill>
                  <a:schemeClr val="tx1"/>
                </a:solidFill>
                <a:latin typeface="Times" pitchFamily="2" charset="0"/>
                <a:ea typeface="ヒラギノ角ゴ Pro W3" pitchFamily="2" charset="-128"/>
              </a:defRPr>
            </a:lvl3pPr>
            <a:lvl4pPr marL="1600200" indent="-228600">
              <a:defRPr sz="2400">
                <a:solidFill>
                  <a:schemeClr val="tx1"/>
                </a:solidFill>
                <a:latin typeface="Times" pitchFamily="2" charset="0"/>
                <a:ea typeface="ヒラギノ角ゴ Pro W3" pitchFamily="2" charset="-128"/>
              </a:defRPr>
            </a:lvl4pPr>
            <a:lvl5pPr marL="2057400" indent="-228600">
              <a:defRPr sz="2400">
                <a:solidFill>
                  <a:schemeClr val="tx1"/>
                </a:solidFill>
                <a:latin typeface="Times" pitchFamily="2" charset="0"/>
                <a:ea typeface="ヒラギノ角ゴ Pro W3" pitchFamily="2" charset="-128"/>
              </a:defRPr>
            </a:lvl5pPr>
            <a:lvl6pPr marL="2514600" indent="-228600" eaLnBrk="0" fontAlgn="base" hangingPunct="0">
              <a:spcBef>
                <a:spcPct val="0"/>
              </a:spcBef>
              <a:spcAft>
                <a:spcPct val="0"/>
              </a:spcAft>
              <a:defRPr sz="2400">
                <a:solidFill>
                  <a:schemeClr val="tx1"/>
                </a:solidFill>
                <a:latin typeface="Times" pitchFamily="2" charset="0"/>
                <a:ea typeface="ヒラギノ角ゴ Pro W3" pitchFamily="2" charset="-128"/>
              </a:defRPr>
            </a:lvl6pPr>
            <a:lvl7pPr marL="2971800" indent="-228600" eaLnBrk="0" fontAlgn="base" hangingPunct="0">
              <a:spcBef>
                <a:spcPct val="0"/>
              </a:spcBef>
              <a:spcAft>
                <a:spcPct val="0"/>
              </a:spcAft>
              <a:defRPr sz="2400">
                <a:solidFill>
                  <a:schemeClr val="tx1"/>
                </a:solidFill>
                <a:latin typeface="Times" pitchFamily="2" charset="0"/>
                <a:ea typeface="ヒラギノ角ゴ Pro W3" pitchFamily="2" charset="-128"/>
              </a:defRPr>
            </a:lvl7pPr>
            <a:lvl8pPr marL="3429000" indent="-228600" eaLnBrk="0" fontAlgn="base" hangingPunct="0">
              <a:spcBef>
                <a:spcPct val="0"/>
              </a:spcBef>
              <a:spcAft>
                <a:spcPct val="0"/>
              </a:spcAft>
              <a:defRPr sz="2400">
                <a:solidFill>
                  <a:schemeClr val="tx1"/>
                </a:solidFill>
                <a:latin typeface="Times" pitchFamily="2" charset="0"/>
                <a:ea typeface="ヒラギノ角ゴ Pro W3" pitchFamily="2" charset="-128"/>
              </a:defRPr>
            </a:lvl8pPr>
            <a:lvl9pPr marL="3886200" indent="-228600" eaLnBrk="0" fontAlgn="base" hangingPunct="0">
              <a:spcBef>
                <a:spcPct val="0"/>
              </a:spcBef>
              <a:spcAft>
                <a:spcPct val="0"/>
              </a:spcAft>
              <a:defRPr sz="2400">
                <a:solidFill>
                  <a:schemeClr val="tx1"/>
                </a:solidFill>
                <a:latin typeface="Times" pitchFamily="2" charset="0"/>
                <a:ea typeface="ヒラギノ角ゴ Pro W3" pitchFamily="2" charset="-128"/>
              </a:defRPr>
            </a:lvl9pPr>
          </a:lstStyle>
          <a:p>
            <a:r>
              <a:rPr lang="en-US" altLang="hu-HU" sz="3600" b="1" dirty="0" err="1">
                <a:latin typeface="Book Antiqua" pitchFamily="18" charset="0"/>
              </a:rPr>
              <a:t>Vagyonvédelem</a:t>
            </a:r>
            <a:endParaRPr lang="en-US" altLang="hu-HU" sz="3600" b="1" dirty="0">
              <a:latin typeface="Book Antiqua" pitchFamily="18" charset="0"/>
            </a:endParaRPr>
          </a:p>
        </p:txBody>
      </p:sp>
      <p:sp>
        <p:nvSpPr>
          <p:cNvPr id="3" name="Szövegdoboz 2"/>
          <p:cNvSpPr txBox="1"/>
          <p:nvPr/>
        </p:nvSpPr>
        <p:spPr>
          <a:xfrm>
            <a:off x="755576" y="1340768"/>
            <a:ext cx="7488832" cy="4154983"/>
          </a:xfrm>
          <a:prstGeom prst="rect">
            <a:avLst/>
          </a:prstGeom>
          <a:noFill/>
        </p:spPr>
        <p:txBody>
          <a:bodyPr wrap="square" rtlCol="0">
            <a:spAutoFit/>
          </a:bodyPr>
          <a:lstStyle/>
          <a:p>
            <a:pPr marL="285750" indent="-285750">
              <a:buFont typeface="Wingdings" charset="2"/>
              <a:buChar char="§"/>
            </a:pPr>
            <a:r>
              <a:rPr lang="hu-HU" dirty="0"/>
              <a:t>Elsődleges szempont a meglévő vagyon biztonságba helyezése harmadik személyek követeléseivel szemben. </a:t>
            </a:r>
          </a:p>
          <a:p>
            <a:pPr marL="285750" indent="-285750">
              <a:buFont typeface="Wingdings" charset="2"/>
              <a:buChar char="§"/>
            </a:pPr>
            <a:r>
              <a:rPr lang="hu-HU" dirty="0"/>
              <a:t>Nincs 100%-os biztonság, de:</a:t>
            </a:r>
            <a:endParaRPr lang="en-US" dirty="0"/>
          </a:p>
          <a:p>
            <a:pPr marL="285750" indent="-285750">
              <a:buFont typeface="Wingdings" charset="2"/>
              <a:buChar char="§"/>
            </a:pPr>
            <a:r>
              <a:rPr lang="en-US" dirty="0"/>
              <a:t>H</a:t>
            </a:r>
            <a:r>
              <a:rPr lang="de-DE" dirty="0"/>
              <a:t>a </a:t>
            </a:r>
            <a:r>
              <a:rPr lang="de-DE" dirty="0" err="1"/>
              <a:t>kellően</a:t>
            </a:r>
            <a:r>
              <a:rPr lang="de-DE" dirty="0"/>
              <a:t> </a:t>
            </a:r>
            <a:r>
              <a:rPr lang="de-DE" dirty="0" err="1"/>
              <a:t>biztosított</a:t>
            </a:r>
            <a:r>
              <a:rPr lang="de-DE" dirty="0"/>
              <a:t> a </a:t>
            </a:r>
            <a:r>
              <a:rPr lang="de-DE" dirty="0" err="1"/>
              <a:t>struktúra</a:t>
            </a:r>
            <a:r>
              <a:rPr lang="de-DE" dirty="0"/>
              <a:t>, </a:t>
            </a:r>
            <a:r>
              <a:rPr lang="de-DE" dirty="0" err="1"/>
              <a:t>akkor</a:t>
            </a:r>
            <a:r>
              <a:rPr lang="de-DE" dirty="0"/>
              <a:t> </a:t>
            </a:r>
            <a:r>
              <a:rPr lang="de-DE" dirty="0" err="1"/>
              <a:t>drága</a:t>
            </a:r>
            <a:r>
              <a:rPr lang="de-DE" dirty="0"/>
              <a:t> </a:t>
            </a:r>
            <a:r>
              <a:rPr lang="de-DE" dirty="0" err="1"/>
              <a:t>és</a:t>
            </a:r>
            <a:r>
              <a:rPr lang="de-DE" dirty="0"/>
              <a:t> </a:t>
            </a:r>
            <a:r>
              <a:rPr lang="de-DE" dirty="0" err="1"/>
              <a:t>lassú</a:t>
            </a:r>
            <a:r>
              <a:rPr lang="de-DE" dirty="0"/>
              <a:t> a </a:t>
            </a:r>
            <a:r>
              <a:rPr lang="de-DE" dirty="0" err="1"/>
              <a:t>hitelezői</a:t>
            </a:r>
            <a:r>
              <a:rPr lang="de-DE" dirty="0"/>
              <a:t> </a:t>
            </a:r>
            <a:r>
              <a:rPr lang="de-DE" dirty="0" err="1"/>
              <a:t>jogérvényesítés</a:t>
            </a:r>
            <a:endParaRPr lang="de-DE" dirty="0"/>
          </a:p>
          <a:p>
            <a:pPr marL="285750" indent="-285750">
              <a:buFont typeface="Wingdings" charset="2"/>
              <a:buChar char="§"/>
            </a:pPr>
            <a:r>
              <a:rPr lang="de-DE" dirty="0" err="1"/>
              <a:t>Hatályos</a:t>
            </a:r>
            <a:r>
              <a:rPr lang="de-DE" dirty="0"/>
              <a:t> </a:t>
            </a:r>
            <a:r>
              <a:rPr lang="de-DE" dirty="0" err="1"/>
              <a:t>szabályozás</a:t>
            </a:r>
            <a:r>
              <a:rPr lang="de-DE" dirty="0"/>
              <a:t>: a </a:t>
            </a:r>
            <a:r>
              <a:rPr lang="de-DE" dirty="0" err="1"/>
              <a:t>kedvezményezett</a:t>
            </a:r>
            <a:r>
              <a:rPr lang="de-DE" dirty="0"/>
              <a:t> </a:t>
            </a:r>
            <a:r>
              <a:rPr lang="de-DE" dirty="0" err="1"/>
              <a:t>és</a:t>
            </a:r>
            <a:r>
              <a:rPr lang="de-DE" dirty="0"/>
              <a:t> </a:t>
            </a:r>
            <a:r>
              <a:rPr lang="de-DE" dirty="0" err="1"/>
              <a:t>vagyonkezelő</a:t>
            </a:r>
            <a:r>
              <a:rPr lang="de-DE" dirty="0"/>
              <a:t> </a:t>
            </a:r>
            <a:r>
              <a:rPr lang="de-DE" dirty="0" err="1"/>
              <a:t>oldaláról</a:t>
            </a:r>
            <a:r>
              <a:rPr lang="de-DE" dirty="0"/>
              <a:t> </a:t>
            </a:r>
            <a:r>
              <a:rPr lang="de-DE" dirty="0" err="1"/>
              <a:t>védett</a:t>
            </a:r>
            <a:endParaRPr lang="de-DE" dirty="0"/>
          </a:p>
          <a:p>
            <a:pPr marL="285750" indent="-285750">
              <a:buFont typeface="Wingdings" charset="2"/>
              <a:buChar char="§"/>
            </a:pPr>
            <a:r>
              <a:rPr lang="de-DE" dirty="0"/>
              <a:t>A </a:t>
            </a:r>
            <a:r>
              <a:rPr lang="de-DE" dirty="0" err="1"/>
              <a:t>vagyonrendelő</a:t>
            </a:r>
            <a:r>
              <a:rPr lang="de-DE" dirty="0"/>
              <a:t> </a:t>
            </a:r>
            <a:r>
              <a:rPr lang="de-DE" dirty="0" err="1"/>
              <a:t>hitelezője</a:t>
            </a:r>
            <a:r>
              <a:rPr lang="de-DE" dirty="0"/>
              <a:t> </a:t>
            </a:r>
            <a:r>
              <a:rPr lang="de-DE" dirty="0" err="1"/>
              <a:t>igényt</a:t>
            </a:r>
            <a:r>
              <a:rPr lang="de-DE" dirty="0"/>
              <a:t> </a:t>
            </a:r>
            <a:r>
              <a:rPr lang="de-DE" dirty="0" err="1"/>
              <a:t>érvényesíthet</a:t>
            </a:r>
            <a:endParaRPr lang="de-DE" dirty="0"/>
          </a:p>
          <a:p>
            <a:pPr marL="285750" indent="-285750">
              <a:buFont typeface="Wingdings" charset="2"/>
              <a:buChar char="§"/>
            </a:pPr>
            <a:r>
              <a:rPr lang="de-DE" dirty="0" err="1"/>
              <a:t>Bvktv</a:t>
            </a:r>
            <a:r>
              <a:rPr lang="de-DE" dirty="0"/>
              <a:t>. </a:t>
            </a:r>
            <a:r>
              <a:rPr lang="hu-HU" dirty="0"/>
              <a:t>módosítás</a:t>
            </a:r>
            <a:r>
              <a:rPr lang="de-DE" dirty="0"/>
              <a:t>?</a:t>
            </a:r>
          </a:p>
          <a:p>
            <a:pPr marL="285750" indent="-285750">
              <a:buFont typeface="Wingdings" charset="2"/>
              <a:buChar char="§"/>
            </a:pPr>
            <a:r>
              <a:rPr lang="de-DE" dirty="0"/>
              <a:t>A PTK. </a:t>
            </a:r>
            <a:r>
              <a:rPr lang="hu-HU" dirty="0"/>
              <a:t>fedezet</a:t>
            </a:r>
            <a:r>
              <a:rPr lang="de-DE" dirty="0"/>
              <a:t> </a:t>
            </a:r>
            <a:r>
              <a:rPr lang="de-DE" dirty="0" err="1"/>
              <a:t>elvonó</a:t>
            </a:r>
            <a:r>
              <a:rPr lang="de-DE" dirty="0"/>
              <a:t> </a:t>
            </a:r>
            <a:r>
              <a:rPr lang="de-DE" dirty="0" err="1"/>
              <a:t>ügyletre</a:t>
            </a:r>
            <a:r>
              <a:rPr lang="de-DE" dirty="0"/>
              <a:t> </a:t>
            </a:r>
            <a:r>
              <a:rPr lang="de-DE" dirty="0" err="1"/>
              <a:t>vonatkozó</a:t>
            </a:r>
            <a:r>
              <a:rPr lang="de-DE" dirty="0"/>
              <a:t> </a:t>
            </a:r>
            <a:r>
              <a:rPr lang="de-DE" dirty="0" err="1"/>
              <a:t>szabályai</a:t>
            </a:r>
            <a:r>
              <a:rPr lang="de-DE" dirty="0"/>
              <a:t> </a:t>
            </a:r>
            <a:r>
              <a:rPr lang="de-DE" dirty="0" err="1"/>
              <a:t>mindenképpen</a:t>
            </a:r>
            <a:r>
              <a:rPr lang="de-DE" dirty="0"/>
              <a:t> </a:t>
            </a:r>
            <a:r>
              <a:rPr lang="de-DE" dirty="0" err="1"/>
              <a:t>alkalmazandóak</a:t>
            </a:r>
            <a:endParaRPr lang="de-DE" dirty="0"/>
          </a:p>
        </p:txBody>
      </p:sp>
    </p:spTree>
    <p:extLst>
      <p:ext uri="{BB962C8B-B14F-4D97-AF65-F5344CB8AC3E}">
        <p14:creationId xmlns:p14="http://schemas.microsoft.com/office/powerpoint/2010/main" val="39660733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85750"/>
            <a:ext cx="8229600" cy="1143000"/>
          </a:xfrm>
        </p:spPr>
        <p:txBody>
          <a:bodyPr/>
          <a:lstStyle/>
          <a:p>
            <a:pPr eaLnBrk="1" hangingPunct="1"/>
            <a:r>
              <a:rPr lang="hu-HU" altLang="hu-HU" sz="3200" b="1" dirty="0">
                <a:latin typeface="Times New Roman" pitchFamily="18" charset="0"/>
                <a:ea typeface="ＭＳ Ｐゴシック" pitchFamily="34" charset="-128"/>
                <a:cs typeface="Times New Roman" pitchFamily="18" charset="0"/>
              </a:rPr>
              <a:t>Szakirodalom</a:t>
            </a:r>
            <a:endParaRPr lang="en-US" altLang="hu-HU" sz="3200" b="1" dirty="0">
              <a:latin typeface="Times New Roman" pitchFamily="18" charset="0"/>
              <a:ea typeface="ＭＳ Ｐゴシック" pitchFamily="34" charset="-128"/>
              <a:cs typeface="Times New Roman" pitchFamily="18" charset="0"/>
            </a:endParaRPr>
          </a:p>
        </p:txBody>
      </p:sp>
      <p:sp>
        <p:nvSpPr>
          <p:cNvPr id="9219" name="Tartalom helye 1"/>
          <p:cNvSpPr>
            <a:spLocks noGrp="1"/>
          </p:cNvSpPr>
          <p:nvPr>
            <p:ph idx="1"/>
          </p:nvPr>
        </p:nvSpPr>
        <p:spPr/>
        <p:txBody>
          <a:bodyPr/>
          <a:lstStyle/>
          <a:p>
            <a:r>
              <a:rPr lang="hu-HU" altLang="hu-HU" sz="2800" dirty="0">
                <a:latin typeface="Times New Roman" pitchFamily="18" charset="0"/>
                <a:ea typeface="ＭＳ Ｐゴシック" pitchFamily="34" charset="-128"/>
                <a:cs typeface="Times New Roman" pitchFamily="18" charset="0"/>
              </a:rPr>
              <a:t>B. Szabó Gábor – Illés István – Kolozs Borbála – </a:t>
            </a:r>
            <a:r>
              <a:rPr lang="hu-HU" altLang="hu-HU" sz="2800" dirty="0" err="1">
                <a:latin typeface="Times New Roman" pitchFamily="18" charset="0"/>
                <a:ea typeface="ＭＳ Ｐゴシック" pitchFamily="34" charset="-128"/>
                <a:cs typeface="Times New Roman" pitchFamily="18" charset="0"/>
              </a:rPr>
              <a:t>Menyhei</a:t>
            </a:r>
            <a:r>
              <a:rPr lang="hu-HU" altLang="hu-HU" sz="2800" dirty="0">
                <a:latin typeface="Times New Roman" pitchFamily="18" charset="0"/>
                <a:ea typeface="ＭＳ Ｐゴシック" pitchFamily="34" charset="-128"/>
                <a:cs typeface="Times New Roman" pitchFamily="18" charset="0"/>
              </a:rPr>
              <a:t> Ákos – Sándor István: </a:t>
            </a:r>
            <a:r>
              <a:rPr lang="hu-HU" altLang="hu-HU" sz="2800" i="1" dirty="0">
                <a:latin typeface="Times New Roman" pitchFamily="18" charset="0"/>
                <a:ea typeface="ＭＳ Ｐゴシック" pitchFamily="34" charset="-128"/>
                <a:cs typeface="Times New Roman" pitchFamily="18" charset="0"/>
              </a:rPr>
              <a:t>A bizalmi vagyonkezelés</a:t>
            </a:r>
            <a:r>
              <a:rPr lang="hu-HU" altLang="hu-HU" sz="2800" dirty="0">
                <a:latin typeface="Times New Roman" pitchFamily="18" charset="0"/>
                <a:ea typeface="ＭＳ Ｐゴシック" pitchFamily="34" charset="-128"/>
                <a:cs typeface="Times New Roman" pitchFamily="18" charset="0"/>
              </a:rPr>
              <a:t>. </a:t>
            </a:r>
            <a:r>
              <a:rPr lang="hu-HU" altLang="hu-HU" sz="2800" dirty="0" err="1">
                <a:latin typeface="Times New Roman" pitchFamily="18" charset="0"/>
                <a:ea typeface="ＭＳ Ｐゴシック" pitchFamily="34" charset="-128"/>
                <a:cs typeface="Times New Roman" pitchFamily="18" charset="0"/>
              </a:rPr>
              <a:t>HVG-ORAC</a:t>
            </a:r>
            <a:r>
              <a:rPr lang="hu-HU" altLang="hu-HU" sz="2800" dirty="0">
                <a:latin typeface="Times New Roman" pitchFamily="18" charset="0"/>
                <a:ea typeface="ＭＳ Ｐゴシック" pitchFamily="34" charset="-128"/>
                <a:cs typeface="Times New Roman" pitchFamily="18" charset="0"/>
              </a:rPr>
              <a:t>, Budapest, 2014.</a:t>
            </a:r>
          </a:p>
          <a:p>
            <a:r>
              <a:rPr lang="hu-HU" altLang="hu-HU" sz="2800" dirty="0">
                <a:latin typeface="Times New Roman" pitchFamily="18" charset="0"/>
                <a:ea typeface="ＭＳ Ｐゴシック" pitchFamily="34" charset="-128"/>
                <a:cs typeface="Times New Roman" pitchFamily="18" charset="0"/>
              </a:rPr>
              <a:t>Sándor István: </a:t>
            </a:r>
            <a:r>
              <a:rPr lang="hu-HU" altLang="hu-HU" sz="2800" i="1" dirty="0">
                <a:latin typeface="Times New Roman" pitchFamily="18" charset="0"/>
                <a:ea typeface="ＭＳ Ｐゴシック" pitchFamily="34" charset="-128"/>
                <a:cs typeface="Times New Roman" pitchFamily="18" charset="0"/>
              </a:rPr>
              <a:t>A bizalmi vagyonkezelés és a </a:t>
            </a:r>
            <a:r>
              <a:rPr lang="hu-HU" altLang="hu-HU" sz="2800" i="1" dirty="0" err="1">
                <a:latin typeface="Times New Roman" pitchFamily="18" charset="0"/>
                <a:ea typeface="ＭＳ Ｐゴシック" pitchFamily="34" charset="-128"/>
                <a:cs typeface="Times New Roman" pitchFamily="18" charset="0"/>
              </a:rPr>
              <a:t>trust</a:t>
            </a:r>
            <a:r>
              <a:rPr lang="hu-HU" altLang="hu-HU" sz="2800" i="1" dirty="0">
                <a:latin typeface="Times New Roman" pitchFamily="18" charset="0"/>
                <a:ea typeface="ＭＳ Ｐゴシック" pitchFamily="34" charset="-128"/>
                <a:cs typeface="Times New Roman" pitchFamily="18" charset="0"/>
              </a:rPr>
              <a:t>. Jogtörténeti és összehasonlító jogi elemzés</a:t>
            </a:r>
            <a:r>
              <a:rPr lang="hu-HU" altLang="hu-HU" sz="2800" dirty="0">
                <a:latin typeface="Times New Roman" pitchFamily="18" charset="0"/>
                <a:ea typeface="ＭＳ Ｐゴシック" pitchFamily="34" charset="-128"/>
                <a:cs typeface="Times New Roman" pitchFamily="18" charset="0"/>
              </a:rPr>
              <a:t>. </a:t>
            </a:r>
            <a:r>
              <a:rPr lang="hu-HU" altLang="hu-HU" sz="2800" dirty="0" err="1">
                <a:latin typeface="Times New Roman" pitchFamily="18" charset="0"/>
                <a:ea typeface="ＭＳ Ｐゴシック" pitchFamily="34" charset="-128"/>
                <a:cs typeface="Times New Roman" pitchFamily="18" charset="0"/>
              </a:rPr>
              <a:t>HVG-ORAC</a:t>
            </a:r>
            <a:r>
              <a:rPr lang="hu-HU" altLang="hu-HU" sz="2800" dirty="0">
                <a:latin typeface="Times New Roman" pitchFamily="18" charset="0"/>
                <a:ea typeface="ＭＳ Ｐゴシック" pitchFamily="34" charset="-128"/>
                <a:cs typeface="Times New Roman" pitchFamily="18" charset="0"/>
              </a:rPr>
              <a:t>, Budapest, 2014.</a:t>
            </a:r>
          </a:p>
          <a:p>
            <a:r>
              <a:rPr lang="hu-HU" altLang="hu-HU" sz="2800" dirty="0">
                <a:latin typeface="Times New Roman" pitchFamily="18" charset="0"/>
                <a:ea typeface="ＭＳ Ｐゴシック" pitchFamily="34" charset="-128"/>
                <a:cs typeface="Times New Roman" pitchFamily="18" charset="0"/>
              </a:rPr>
              <a:t>István Sándor: </a:t>
            </a:r>
            <a:r>
              <a:rPr lang="hu-HU" altLang="hu-HU" sz="2800" i="1" dirty="0" err="1">
                <a:latin typeface="Times New Roman" pitchFamily="18" charset="0"/>
                <a:ea typeface="ＭＳ Ｐゴシック" pitchFamily="34" charset="-128"/>
                <a:cs typeface="Times New Roman" pitchFamily="18" charset="0"/>
              </a:rPr>
              <a:t>Fiduciary</a:t>
            </a:r>
            <a:r>
              <a:rPr lang="hu-HU" altLang="hu-HU" sz="2800" i="1" dirty="0">
                <a:latin typeface="Times New Roman" pitchFamily="18" charset="0"/>
                <a:ea typeface="ＭＳ Ｐゴシック" pitchFamily="34" charset="-128"/>
                <a:cs typeface="Times New Roman" pitchFamily="18" charset="0"/>
              </a:rPr>
              <a:t> </a:t>
            </a:r>
            <a:r>
              <a:rPr lang="hu-HU" altLang="hu-HU" sz="2800" i="1" dirty="0" err="1">
                <a:latin typeface="Times New Roman" pitchFamily="18" charset="0"/>
                <a:ea typeface="ＭＳ Ｐゴシック" pitchFamily="34" charset="-128"/>
                <a:cs typeface="Times New Roman" pitchFamily="18" charset="0"/>
              </a:rPr>
              <a:t>Property</a:t>
            </a:r>
            <a:r>
              <a:rPr lang="hu-HU" altLang="hu-HU" sz="2800" i="1" dirty="0">
                <a:latin typeface="Times New Roman" pitchFamily="18" charset="0"/>
                <a:ea typeface="ＭＳ Ｐゴシック" pitchFamily="34" charset="-128"/>
                <a:cs typeface="Times New Roman" pitchFamily="18" charset="0"/>
              </a:rPr>
              <a:t> Management and </a:t>
            </a:r>
            <a:r>
              <a:rPr lang="hu-HU" altLang="hu-HU" sz="2800" i="1" dirty="0" err="1">
                <a:latin typeface="Times New Roman" pitchFamily="18" charset="0"/>
                <a:ea typeface="ＭＳ Ｐゴシック" pitchFamily="34" charset="-128"/>
                <a:cs typeface="Times New Roman" pitchFamily="18" charset="0"/>
              </a:rPr>
              <a:t>the</a:t>
            </a:r>
            <a:r>
              <a:rPr lang="hu-HU" altLang="hu-HU" sz="2800" i="1" dirty="0">
                <a:latin typeface="Times New Roman" pitchFamily="18" charset="0"/>
                <a:ea typeface="ＭＳ Ｐゴシック" pitchFamily="34" charset="-128"/>
                <a:cs typeface="Times New Roman" pitchFamily="18" charset="0"/>
              </a:rPr>
              <a:t> </a:t>
            </a:r>
            <a:r>
              <a:rPr lang="hu-HU" altLang="hu-HU" sz="2800" i="1" dirty="0" err="1">
                <a:latin typeface="Times New Roman" pitchFamily="18" charset="0"/>
                <a:ea typeface="ＭＳ Ｐゴシック" pitchFamily="34" charset="-128"/>
                <a:cs typeface="Times New Roman" pitchFamily="18" charset="0"/>
              </a:rPr>
              <a:t>Trust</a:t>
            </a:r>
            <a:r>
              <a:rPr lang="hu-HU" altLang="hu-HU" sz="2800" i="1" dirty="0">
                <a:latin typeface="Times New Roman" pitchFamily="18" charset="0"/>
                <a:ea typeface="ＭＳ Ｐゴシック" pitchFamily="34" charset="-128"/>
                <a:cs typeface="Times New Roman" pitchFamily="18" charset="0"/>
              </a:rPr>
              <a:t>. </a:t>
            </a:r>
            <a:r>
              <a:rPr lang="hu-HU" altLang="hu-HU" sz="2800" i="1" dirty="0" err="1">
                <a:latin typeface="Times New Roman" pitchFamily="18" charset="0"/>
                <a:ea typeface="ＭＳ Ｐゴシック" pitchFamily="34" charset="-128"/>
                <a:cs typeface="Times New Roman" pitchFamily="18" charset="0"/>
              </a:rPr>
              <a:t>Historical</a:t>
            </a:r>
            <a:r>
              <a:rPr lang="hu-HU" altLang="hu-HU" sz="2800" i="1" dirty="0">
                <a:latin typeface="Times New Roman" pitchFamily="18" charset="0"/>
                <a:ea typeface="ＭＳ Ｐゴシック" pitchFamily="34" charset="-128"/>
                <a:cs typeface="Times New Roman" pitchFamily="18" charset="0"/>
              </a:rPr>
              <a:t> and </a:t>
            </a:r>
            <a:r>
              <a:rPr lang="hu-HU" altLang="hu-HU" sz="2800" i="1" dirty="0" err="1">
                <a:latin typeface="Times New Roman" pitchFamily="18" charset="0"/>
                <a:ea typeface="ＭＳ Ｐゴシック" pitchFamily="34" charset="-128"/>
                <a:cs typeface="Times New Roman" pitchFamily="18" charset="0"/>
              </a:rPr>
              <a:t>Comparative</a:t>
            </a:r>
            <a:r>
              <a:rPr lang="hu-HU" altLang="hu-HU" sz="2800" i="1" dirty="0">
                <a:latin typeface="Times New Roman" pitchFamily="18" charset="0"/>
                <a:ea typeface="ＭＳ Ｐゴシック" pitchFamily="34" charset="-128"/>
                <a:cs typeface="Times New Roman" pitchFamily="18" charset="0"/>
              </a:rPr>
              <a:t> Law </a:t>
            </a:r>
            <a:r>
              <a:rPr lang="hu-HU" altLang="hu-HU" sz="2800" i="1" dirty="0" err="1">
                <a:latin typeface="Times New Roman" pitchFamily="18" charset="0"/>
                <a:ea typeface="ＭＳ Ｐゴシック" pitchFamily="34" charset="-128"/>
                <a:cs typeface="Times New Roman" pitchFamily="18" charset="0"/>
              </a:rPr>
              <a:t>Analysis</a:t>
            </a:r>
            <a:r>
              <a:rPr lang="hu-HU" altLang="hu-HU" sz="2800" dirty="0">
                <a:latin typeface="Times New Roman" pitchFamily="18" charset="0"/>
                <a:ea typeface="ＭＳ Ｐゴシック" pitchFamily="34" charset="-128"/>
                <a:cs typeface="Times New Roman" pitchFamily="18" charset="0"/>
              </a:rPr>
              <a:t>. HVG-ORAC, Budapest, 2015.  </a:t>
            </a:r>
          </a:p>
        </p:txBody>
      </p:sp>
    </p:spTree>
    <p:extLst>
      <p:ext uri="{BB962C8B-B14F-4D97-AF65-F5344CB8AC3E}">
        <p14:creationId xmlns:p14="http://schemas.microsoft.com/office/powerpoint/2010/main" val="13109060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ím 1"/>
          <p:cNvSpPr>
            <a:spLocks noGrp="1"/>
          </p:cNvSpPr>
          <p:nvPr>
            <p:ph type="title"/>
          </p:nvPr>
        </p:nvSpPr>
        <p:spPr/>
        <p:txBody>
          <a:bodyPr/>
          <a:lstStyle/>
          <a:p>
            <a:r>
              <a:rPr lang="hu-HU" altLang="hu-HU" b="1" dirty="0">
                <a:latin typeface="Times New Roman" pitchFamily="18" charset="0"/>
                <a:ea typeface="ＭＳ Ｐゴシック" pitchFamily="34" charset="-128"/>
                <a:cs typeface="Times New Roman" pitchFamily="18" charset="0"/>
              </a:rPr>
              <a:t>Köszönöm a figyelmet!</a:t>
            </a:r>
          </a:p>
        </p:txBody>
      </p:sp>
      <p:sp>
        <p:nvSpPr>
          <p:cNvPr id="51203" name="Tartalom helye 2"/>
          <p:cNvSpPr>
            <a:spLocks noGrp="1"/>
          </p:cNvSpPr>
          <p:nvPr>
            <p:ph idx="1"/>
          </p:nvPr>
        </p:nvSpPr>
        <p:spPr/>
        <p:txBody>
          <a:bodyPr>
            <a:normAutofit fontScale="85000" lnSpcReduction="20000"/>
          </a:bodyPr>
          <a:lstStyle/>
          <a:p>
            <a:pPr marL="0" indent="0" algn="ctr">
              <a:buFontTx/>
              <a:buNone/>
            </a:pPr>
            <a:endParaRPr lang="hu-HU" altLang="hu-HU" dirty="0">
              <a:latin typeface="Times New Roman" pitchFamily="18" charset="0"/>
              <a:ea typeface="ＭＳ Ｐゴシック" pitchFamily="34" charset="-128"/>
              <a:cs typeface="Times New Roman" pitchFamily="18" charset="0"/>
            </a:endParaRPr>
          </a:p>
          <a:p>
            <a:pPr marL="0" indent="0" algn="ctr">
              <a:buFontTx/>
              <a:buNone/>
            </a:pPr>
            <a:endParaRPr lang="hu-HU" altLang="hu-HU" dirty="0">
              <a:latin typeface="Times New Roman" pitchFamily="18" charset="0"/>
              <a:ea typeface="ＭＳ Ｐゴシック" pitchFamily="34" charset="-128"/>
              <a:cs typeface="Times New Roman" pitchFamily="18" charset="0"/>
            </a:endParaRPr>
          </a:p>
          <a:p>
            <a:pPr marL="0" indent="0" algn="ctr">
              <a:buFontTx/>
              <a:buNone/>
            </a:pPr>
            <a:endParaRPr lang="hu-HU" altLang="hu-HU" dirty="0">
              <a:latin typeface="Times New Roman" pitchFamily="18" charset="0"/>
              <a:ea typeface="ＭＳ Ｐゴシック" pitchFamily="34" charset="-128"/>
              <a:cs typeface="Times New Roman" pitchFamily="18" charset="0"/>
            </a:endParaRPr>
          </a:p>
          <a:p>
            <a:pPr marL="0" indent="0" algn="ctr">
              <a:buFontTx/>
              <a:buNone/>
            </a:pPr>
            <a:endParaRPr lang="hu-HU" altLang="hu-HU" dirty="0">
              <a:latin typeface="Times New Roman" pitchFamily="18" charset="0"/>
              <a:ea typeface="ＭＳ Ｐゴシック" pitchFamily="34" charset="-128"/>
              <a:cs typeface="Times New Roman" pitchFamily="18" charset="0"/>
            </a:endParaRPr>
          </a:p>
          <a:p>
            <a:pPr marL="0" indent="0" algn="ctr">
              <a:buFontTx/>
              <a:buNone/>
            </a:pPr>
            <a:endParaRPr lang="hu-HU" altLang="hu-HU" dirty="0">
              <a:latin typeface="Times New Roman" pitchFamily="18" charset="0"/>
              <a:ea typeface="ＭＳ Ｐゴシック" pitchFamily="34" charset="-128"/>
              <a:cs typeface="Times New Roman" pitchFamily="18" charset="0"/>
            </a:endParaRPr>
          </a:p>
          <a:p>
            <a:pPr marL="0" indent="0" algn="ctr">
              <a:buFontTx/>
              <a:buNone/>
            </a:pPr>
            <a:endParaRPr lang="hu-HU" altLang="hu-HU" dirty="0">
              <a:latin typeface="Times New Roman" pitchFamily="18" charset="0"/>
              <a:ea typeface="ＭＳ Ｐゴシック" pitchFamily="34" charset="-128"/>
              <a:cs typeface="Times New Roman" pitchFamily="18" charset="0"/>
            </a:endParaRPr>
          </a:p>
          <a:p>
            <a:pPr marL="0" indent="0" algn="ctr">
              <a:buFontTx/>
              <a:buNone/>
            </a:pPr>
            <a:endParaRPr lang="hu-HU" altLang="hu-HU" dirty="0">
              <a:latin typeface="Times New Roman" pitchFamily="18" charset="0"/>
              <a:ea typeface="ＭＳ Ｐゴシック" pitchFamily="34" charset="-128"/>
              <a:cs typeface="Times New Roman" pitchFamily="18" charset="0"/>
            </a:endParaRPr>
          </a:p>
          <a:p>
            <a:pPr marL="0" indent="0" algn="ctr">
              <a:buFontTx/>
              <a:buNone/>
            </a:pPr>
            <a:endParaRPr lang="hu-HU" altLang="hu-HU" dirty="0">
              <a:latin typeface="Times New Roman" pitchFamily="18" charset="0"/>
              <a:ea typeface="ＭＳ Ｐゴシック" pitchFamily="34" charset="-128"/>
              <a:cs typeface="Times New Roman" pitchFamily="18" charset="0"/>
            </a:endParaRPr>
          </a:p>
          <a:p>
            <a:pPr marL="0" indent="0" algn="ctr">
              <a:buFontTx/>
              <a:buNone/>
            </a:pPr>
            <a:endParaRPr lang="hu-HU" altLang="hu-HU" dirty="0">
              <a:latin typeface="Times New Roman" pitchFamily="18" charset="0"/>
              <a:ea typeface="ＭＳ Ｐゴシック" pitchFamily="34" charset="-128"/>
              <a:cs typeface="Times New Roman" pitchFamily="18" charset="0"/>
            </a:endParaRPr>
          </a:p>
          <a:p>
            <a:pPr marL="0" indent="0" algn="ctr">
              <a:buFontTx/>
              <a:buNone/>
            </a:pPr>
            <a:endParaRPr lang="hu-HU" altLang="hu-HU" dirty="0">
              <a:latin typeface="Times New Roman" pitchFamily="18" charset="0"/>
              <a:ea typeface="ＭＳ Ｐゴシック" pitchFamily="34" charset="-128"/>
              <a:cs typeface="Times New Roman" pitchFamily="18" charset="0"/>
            </a:endParaRPr>
          </a:p>
          <a:p>
            <a:pPr marL="0" indent="0" algn="ctr">
              <a:buFontTx/>
              <a:buNone/>
            </a:pPr>
            <a:r>
              <a:rPr lang="hu-HU" altLang="hu-HU" b="1" dirty="0">
                <a:latin typeface="Times New Roman" pitchFamily="18" charset="0"/>
                <a:ea typeface="ＭＳ Ｐゴシック" pitchFamily="34" charset="-128"/>
                <a:cs typeface="Times New Roman" pitchFamily="18" charset="0"/>
              </a:rPr>
              <a:t>virag.attila@mediata.hu</a:t>
            </a:r>
          </a:p>
        </p:txBody>
      </p:sp>
      <p:pic>
        <p:nvPicPr>
          <p:cNvPr id="7" name="Kép 6">
            <a:extLst>
              <a:ext uri="{FF2B5EF4-FFF2-40B4-BE49-F238E27FC236}">
                <a16:creationId xmlns:a16="http://schemas.microsoft.com/office/drawing/2014/main" id="{3054974F-8F7B-42BE-824F-2DE3B044E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1657350"/>
            <a:ext cx="5283200" cy="3543300"/>
          </a:xfrm>
          <a:prstGeom prst="rect">
            <a:avLst/>
          </a:prstGeom>
        </p:spPr>
      </p:pic>
    </p:spTree>
    <p:extLst>
      <p:ext uri="{BB962C8B-B14F-4D97-AF65-F5344CB8AC3E}">
        <p14:creationId xmlns:p14="http://schemas.microsoft.com/office/powerpoint/2010/main" val="147909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tile tx="0" ty="0" sx="100000" sy="100000" flip="none" algn="tl"/>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err="1">
                <a:latin typeface="Times New Roman" panose="02020603050405020304" pitchFamily="18" charset="0"/>
                <a:cs typeface="Times New Roman" panose="02020603050405020304" pitchFamily="18" charset="0"/>
              </a:rPr>
              <a:t>Resulting</a:t>
            </a:r>
            <a:r>
              <a:rPr lang="hu-HU" b="1" dirty="0">
                <a:latin typeface="Times New Roman" panose="02020603050405020304" pitchFamily="18" charset="0"/>
                <a:cs typeface="Times New Roman" panose="02020603050405020304" pitchFamily="18" charset="0"/>
              </a:rPr>
              <a:t> </a:t>
            </a:r>
            <a:r>
              <a:rPr lang="hu-HU" b="1" dirty="0" err="1">
                <a:latin typeface="Times New Roman" panose="02020603050405020304" pitchFamily="18" charset="0"/>
                <a:cs typeface="Times New Roman" panose="02020603050405020304" pitchFamily="18" charset="0"/>
              </a:rPr>
              <a:t>trust:Példa</a:t>
            </a:r>
            <a:endParaRPr lang="en-US" b="1"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p:txBody>
          <a:bodyPr/>
          <a:lstStyle/>
          <a:p>
            <a:pPr marL="0" indent="0" algn="just">
              <a:buNone/>
            </a:pPr>
            <a:r>
              <a:rPr lang="hu-HU" sz="2400" dirty="0">
                <a:latin typeface="Times New Roman" panose="02020603050405020304" pitchFamily="18" charset="0"/>
                <a:cs typeface="Times New Roman" panose="02020603050405020304" pitchFamily="18" charset="0"/>
              </a:rPr>
              <a:t>John és Mary elhatározzák, hogy lakást vásárolnak maguknak, amelynek vételárához John 20 000 $-ral, míg Mary 40 000 $-ral járul hozzá. A lakás fennmaradó vételárát bankkölcsönből finanszírozzák, azonban John rossz hitelképessége miatt a házat csak Mary nevére vásárolják és veszik nyilvántartásba. Ezt követően, ha John elköltözik a városból és Mary a lakás eladását határozza el, akkor is úgy kell tekinteni, hogy Mary </a:t>
            </a:r>
            <a:r>
              <a:rPr lang="hu-HU" sz="2400" dirty="0" err="1">
                <a:latin typeface="Times New Roman" panose="02020603050405020304" pitchFamily="18" charset="0"/>
                <a:cs typeface="Times New Roman" panose="02020603050405020304" pitchFamily="18" charset="0"/>
              </a:rPr>
              <a:t>trusteeként</a:t>
            </a:r>
            <a:r>
              <a:rPr lang="hu-HU" sz="2400" dirty="0">
                <a:latin typeface="Times New Roman" panose="02020603050405020304" pitchFamily="18" charset="0"/>
                <a:cs typeface="Times New Roman" panose="02020603050405020304" pitchFamily="18" charset="0"/>
              </a:rPr>
              <a:t> került tulajdonosnak bejegyzésre, vagyis John érdekében is eljár, így a lakás eladásából származó vételárból John arányos részét ki kell adnia.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175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tile tx="0" ty="0" sx="100000" sy="100000" flip="none" algn="tl"/>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66925" y="284412"/>
            <a:ext cx="5658374" cy="1008112"/>
          </a:xfrm>
        </p:spPr>
        <p:txBody>
          <a:bodyPr/>
          <a:lstStyle/>
          <a:p>
            <a:r>
              <a:rPr lang="hu-HU" sz="3200" b="1" dirty="0" err="1">
                <a:latin typeface="Times New Roman" panose="02020603050405020304" pitchFamily="18" charset="0"/>
                <a:cs typeface="Times New Roman" panose="02020603050405020304" pitchFamily="18" charset="0"/>
              </a:rPr>
              <a:t>Constructive</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trust</a:t>
            </a:r>
            <a:endParaRPr lang="en-US" sz="3200" b="1"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375265" y="1571450"/>
            <a:ext cx="8229600" cy="4886003"/>
          </a:xfrm>
        </p:spPr>
        <p:txBody>
          <a:bodyPr>
            <a:normAutofit lnSpcReduction="10000"/>
          </a:bodyPr>
          <a:lstStyle/>
          <a:p>
            <a:pPr algn="just"/>
            <a:r>
              <a:rPr lang="hu-HU" sz="2400" dirty="0">
                <a:latin typeface="Times New Roman" panose="02020603050405020304" pitchFamily="18" charset="0"/>
                <a:cs typeface="Times New Roman" panose="02020603050405020304" pitchFamily="18" charset="0"/>
              </a:rPr>
              <a:t>A </a:t>
            </a:r>
            <a:r>
              <a:rPr lang="hu-HU" sz="2400" dirty="0" err="1">
                <a:latin typeface="Times New Roman" panose="02020603050405020304" pitchFamily="18" charset="0"/>
                <a:cs typeface="Times New Roman" panose="02020603050405020304" pitchFamily="18" charset="0"/>
              </a:rPr>
              <a:t>constructive</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(vélelmezhető vagyonkezelés): a vagyonkezelő akarata ellenére válik tulajdonosává a kezelt vagyonnak.  </a:t>
            </a:r>
          </a:p>
          <a:p>
            <a:pPr algn="just"/>
            <a:r>
              <a:rPr lang="hu-HU" sz="2400" dirty="0">
                <a:latin typeface="Times New Roman" panose="02020603050405020304" pitchFamily="18" charset="0"/>
                <a:cs typeface="Times New Roman" panose="02020603050405020304" pitchFamily="18" charset="0"/>
              </a:rPr>
              <a:t>A </a:t>
            </a:r>
            <a:r>
              <a:rPr lang="hu-HU" sz="2400" dirty="0" err="1">
                <a:latin typeface="Times New Roman" panose="02020603050405020304" pitchFamily="18" charset="0"/>
                <a:cs typeface="Times New Roman" panose="02020603050405020304" pitchFamily="18" charset="0"/>
              </a:rPr>
              <a:t>constructive</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esetében a jogszabály hozza létre a </a:t>
            </a:r>
            <a:r>
              <a:rPr lang="hu-HU" sz="2400" dirty="0" err="1">
                <a:latin typeface="Times New Roman" panose="02020603050405020304" pitchFamily="18" charset="0"/>
                <a:cs typeface="Times New Roman" panose="02020603050405020304" pitchFamily="18" charset="0"/>
              </a:rPr>
              <a:t>trustot</a:t>
            </a:r>
            <a:r>
              <a:rPr lang="hu-HU" sz="2400" dirty="0">
                <a:latin typeface="Times New Roman" panose="02020603050405020304" pitchFamily="18" charset="0"/>
                <a:cs typeface="Times New Roman" panose="02020603050405020304" pitchFamily="18" charset="0"/>
              </a:rPr>
              <a:t> és nem a felek akarata, Vö. a civiljogban a jogalap nélküli gazdagodás tényállásával.</a:t>
            </a:r>
          </a:p>
          <a:p>
            <a:pPr algn="just"/>
            <a:r>
              <a:rPr lang="hu-HU" sz="2400" dirty="0">
                <a:latin typeface="Times New Roman" panose="02020603050405020304" pitchFamily="18" charset="0"/>
                <a:cs typeface="Times New Roman" panose="02020603050405020304" pitchFamily="18" charset="0"/>
              </a:rPr>
              <a:t>Előfordulása: a vagyonkezelőnél (</a:t>
            </a:r>
            <a:r>
              <a:rPr lang="hu-HU" sz="2400" dirty="0" err="1">
                <a:latin typeface="Times New Roman" panose="02020603050405020304" pitchFamily="18" charset="0"/>
                <a:cs typeface="Times New Roman" panose="02020603050405020304" pitchFamily="18" charset="0"/>
              </a:rPr>
              <a:t>constructive</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trustee</a:t>
            </a:r>
            <a:r>
              <a:rPr lang="hu-HU" sz="2400" dirty="0">
                <a:latin typeface="Times New Roman" panose="02020603050405020304" pitchFamily="18" charset="0"/>
                <a:cs typeface="Times New Roman" panose="02020603050405020304" pitchFamily="18" charset="0"/>
              </a:rPr>
              <a:t>) előny keletkezik, amely a lelkiismeret (</a:t>
            </a:r>
            <a:r>
              <a:rPr lang="hu-HU" sz="2400" dirty="0" err="1">
                <a:latin typeface="Times New Roman" panose="02020603050405020304" pitchFamily="18" charset="0"/>
                <a:cs typeface="Times New Roman" panose="02020603050405020304" pitchFamily="18" charset="0"/>
              </a:rPr>
              <a:t>conscience</a:t>
            </a:r>
            <a:r>
              <a:rPr lang="hu-HU" sz="2400" dirty="0">
                <a:latin typeface="Times New Roman" panose="02020603050405020304" pitchFamily="18" charset="0"/>
                <a:cs typeface="Times New Roman" panose="02020603050405020304" pitchFamily="18" charset="0"/>
              </a:rPr>
              <a:t>) alapján mást (kedvezményezettet) illet meg.  </a:t>
            </a:r>
          </a:p>
          <a:p>
            <a:pPr algn="just"/>
            <a:r>
              <a:rPr lang="hu-HU" sz="2400" dirty="0">
                <a:latin typeface="Times New Roman" panose="02020603050405020304" pitchFamily="18" charset="0"/>
                <a:cs typeface="Times New Roman" panose="02020603050405020304" pitchFamily="18" charset="0"/>
              </a:rPr>
              <a:t>A </a:t>
            </a:r>
            <a:r>
              <a:rPr lang="hu-HU" sz="2400" dirty="0" err="1">
                <a:latin typeface="Times New Roman" panose="02020603050405020304" pitchFamily="18" charset="0"/>
                <a:cs typeface="Times New Roman" panose="02020603050405020304" pitchFamily="18" charset="0"/>
              </a:rPr>
              <a:t>constructive</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trustok</a:t>
            </a:r>
            <a:r>
              <a:rPr lang="hu-HU" sz="2400" dirty="0">
                <a:latin typeface="Times New Roman" panose="02020603050405020304" pitchFamily="18" charset="0"/>
                <a:cs typeface="Times New Roman" panose="02020603050405020304" pitchFamily="18" charset="0"/>
              </a:rPr>
              <a:t> esetében megkülönböztethető a meghatározott vagyonon létrehozott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proprietary</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constructive</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over </a:t>
            </a:r>
            <a:r>
              <a:rPr lang="hu-HU" sz="2400" dirty="0" err="1">
                <a:latin typeface="Times New Roman" panose="02020603050405020304" pitchFamily="18" charset="0"/>
                <a:cs typeface="Times New Roman" panose="02020603050405020304" pitchFamily="18" charset="0"/>
              </a:rPr>
              <a:t>identified</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property</a:t>
            </a:r>
            <a:r>
              <a:rPr lang="hu-HU" sz="2400" dirty="0">
                <a:latin typeface="Times New Roman" panose="02020603050405020304" pitchFamily="18" charset="0"/>
                <a:cs typeface="Times New Roman" panose="02020603050405020304" pitchFamily="18" charset="0"/>
              </a:rPr>
              <a:t>) és a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megsértésében közreműködő személy felelősségre vonása érdekében létrehozott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imposing</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liability</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to</a:t>
            </a:r>
            <a:r>
              <a:rPr lang="hu-HU" sz="2400" dirty="0">
                <a:latin typeface="Times New Roman" panose="02020603050405020304" pitchFamily="18" charset="0"/>
                <a:cs typeface="Times New Roman" panose="02020603050405020304" pitchFamily="18" charset="0"/>
              </a:rPr>
              <a:t> account </a:t>
            </a:r>
            <a:r>
              <a:rPr lang="hu-HU" sz="2400" dirty="0" err="1">
                <a:latin typeface="Times New Roman" panose="02020603050405020304" pitchFamily="18" charset="0"/>
                <a:cs typeface="Times New Roman" panose="02020603050405020304" pitchFamily="18" charset="0"/>
              </a:rPr>
              <a:t>on</a:t>
            </a:r>
            <a:r>
              <a:rPr lang="hu-HU" sz="2400" dirty="0">
                <a:latin typeface="Times New Roman" panose="02020603050405020304" pitchFamily="18" charset="0"/>
                <a:cs typeface="Times New Roman" panose="02020603050405020304" pitchFamily="18" charset="0"/>
              </a:rPr>
              <a:t> a </a:t>
            </a:r>
            <a:r>
              <a:rPr lang="hu-HU" sz="2400" dirty="0" err="1">
                <a:latin typeface="Times New Roman" panose="02020603050405020304" pitchFamily="18" charset="0"/>
                <a:cs typeface="Times New Roman" panose="02020603050405020304" pitchFamily="18" charset="0"/>
              </a:rPr>
              <a:t>defendant</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who</a:t>
            </a:r>
            <a:r>
              <a:rPr lang="hu-HU" sz="2400" dirty="0">
                <a:latin typeface="Times New Roman" panose="02020603050405020304" pitchFamily="18" charset="0"/>
                <a:cs typeface="Times New Roman" panose="02020603050405020304" pitchFamily="18" charset="0"/>
              </a:rPr>
              <a:t> has </a:t>
            </a:r>
            <a:r>
              <a:rPr lang="hu-HU" sz="2400" dirty="0" err="1">
                <a:latin typeface="Times New Roman" panose="02020603050405020304" pitchFamily="18" charset="0"/>
                <a:cs typeface="Times New Roman" panose="02020603050405020304" pitchFamily="18" charset="0"/>
              </a:rPr>
              <a:t>participated</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in</a:t>
            </a:r>
            <a:r>
              <a:rPr lang="hu-HU" sz="2400" dirty="0">
                <a:latin typeface="Times New Roman" panose="02020603050405020304" pitchFamily="18" charset="0"/>
                <a:cs typeface="Times New Roman" panose="02020603050405020304" pitchFamily="18" charset="0"/>
              </a:rPr>
              <a:t> a </a:t>
            </a:r>
            <a:r>
              <a:rPr lang="hu-HU" sz="2400" dirty="0" err="1">
                <a:latin typeface="Times New Roman" panose="02020603050405020304" pitchFamily="18" charset="0"/>
                <a:cs typeface="Times New Roman" panose="02020603050405020304" pitchFamily="18" charset="0"/>
              </a:rPr>
              <a:t>breach</a:t>
            </a:r>
            <a:r>
              <a:rPr lang="hu-HU" sz="2400" dirty="0">
                <a:latin typeface="Times New Roman" panose="02020603050405020304" pitchFamily="18" charset="0"/>
                <a:cs typeface="Times New Roman" panose="02020603050405020304" pitchFamily="18" charset="0"/>
              </a:rPr>
              <a:t> of </a:t>
            </a:r>
            <a:r>
              <a:rPr lang="hu-HU" sz="2400" dirty="0" err="1">
                <a:latin typeface="Times New Roman" panose="02020603050405020304" pitchFamily="18" charset="0"/>
                <a:cs typeface="Times New Roman" panose="02020603050405020304" pitchFamily="18" charset="0"/>
              </a:rPr>
              <a:t>trust</a:t>
            </a:r>
            <a:r>
              <a:rPr lang="hu-H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70775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blip>
          <a:srcRect/>
          <a:tile tx="0" ty="0" sx="100000" sy="100000" flip="none" algn="tl"/>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628650" y="365126"/>
            <a:ext cx="5948319" cy="1325563"/>
          </a:xfrm>
        </p:spPr>
        <p:txBody>
          <a:bodyPr/>
          <a:lstStyle/>
          <a:p>
            <a:r>
              <a:rPr lang="en-US" sz="3600" b="1" dirty="0">
                <a:latin typeface="Times New Roman" panose="02020603050405020304" pitchFamily="18" charset="0"/>
                <a:cs typeface="Times New Roman" panose="02020603050405020304" pitchFamily="18" charset="0"/>
              </a:rPr>
              <a:t>A constructive trust </a:t>
            </a:r>
            <a:r>
              <a:rPr lang="en-US" sz="3600" b="1" dirty="0" err="1">
                <a:latin typeface="Times New Roman" panose="02020603050405020304" pitchFamily="18" charset="0"/>
                <a:cs typeface="Times New Roman" panose="02020603050405020304" pitchFamily="18" charset="0"/>
              </a:rPr>
              <a:t>tipikus</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esetei</a:t>
            </a:r>
            <a:endParaRPr lang="en-US" sz="3600" b="1"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628650" y="2169574"/>
            <a:ext cx="7886700" cy="4351338"/>
          </a:xfrm>
        </p:spPr>
        <p:txBody>
          <a:bodyPr>
            <a:normAutofit lnSpcReduction="10000"/>
          </a:bodyPr>
          <a:lstStyle/>
          <a:p>
            <a:r>
              <a:rPr lang="hu-HU" sz="2200" dirty="0">
                <a:latin typeface="Times New Roman" panose="02020603050405020304" pitchFamily="18" charset="0"/>
                <a:cs typeface="Times New Roman" panose="02020603050405020304" pitchFamily="18" charset="0"/>
              </a:rPr>
              <a:t>ha a tulajdonos az ingatlant vagy más vagyontárgyat tévedésből – nem csalárdság eredményeként – átruház valakire;</a:t>
            </a:r>
          </a:p>
          <a:p>
            <a:r>
              <a:rPr lang="hu-HU" sz="2200" dirty="0">
                <a:latin typeface="Times New Roman" panose="02020603050405020304" pitchFamily="18" charset="0"/>
                <a:cs typeface="Times New Roman" panose="02020603050405020304" pitchFamily="18" charset="0"/>
              </a:rPr>
              <a:t>ha a tulajdonos csalárdság miatt ruház át vagyontárgyat valakire;</a:t>
            </a:r>
          </a:p>
          <a:p>
            <a:r>
              <a:rPr lang="hu-HU" sz="2200" dirty="0">
                <a:latin typeface="Times New Roman" panose="02020603050405020304" pitchFamily="18" charset="0"/>
                <a:cs typeface="Times New Roman" panose="02020603050405020304" pitchFamily="18" charset="0"/>
              </a:rPr>
              <a:t>ha valaki nem jóhiszemű vevője a megvásárolt vagyontárgynak;</a:t>
            </a:r>
          </a:p>
          <a:p>
            <a:r>
              <a:rPr lang="hu-HU" sz="2200" dirty="0">
                <a:latin typeface="Times New Roman" panose="02020603050405020304" pitchFamily="18" charset="0"/>
                <a:cs typeface="Times New Roman" panose="02020603050405020304" pitchFamily="18" charset="0"/>
              </a:rPr>
              <a:t>ha valaki olyan szóbeli ígéret ellenében ruház át ingatlanon fennálló jogot, amely nem kikényszeríthető;</a:t>
            </a:r>
          </a:p>
          <a:p>
            <a:r>
              <a:rPr lang="hu-HU" sz="2200" dirty="0">
                <a:latin typeface="Times New Roman" panose="02020603050405020304" pitchFamily="18" charset="0"/>
                <a:cs typeface="Times New Roman" panose="02020603050405020304" pitchFamily="18" charset="0"/>
              </a:rPr>
              <a:t>ha valaki a vagyontárgyról úgy rendelkezik, hogy arra jogellenesen bírják rá;</a:t>
            </a:r>
          </a:p>
          <a:p>
            <a:r>
              <a:rPr lang="hu-HU" sz="2200" dirty="0">
                <a:latin typeface="Times New Roman" panose="02020603050405020304" pitchFamily="18" charset="0"/>
                <a:cs typeface="Times New Roman" panose="02020603050405020304" pitchFamily="18" charset="0"/>
              </a:rPr>
              <a:t>ha valaki </a:t>
            </a:r>
            <a:r>
              <a:rPr lang="hu-HU" sz="2200" dirty="0" err="1">
                <a:latin typeface="Times New Roman" panose="02020603050405020304" pitchFamily="18" charset="0"/>
                <a:cs typeface="Times New Roman" panose="02020603050405020304" pitchFamily="18" charset="0"/>
              </a:rPr>
              <a:t>fiduciárius</a:t>
            </a:r>
            <a:r>
              <a:rPr lang="hu-HU" sz="2200" dirty="0">
                <a:latin typeface="Times New Roman" panose="02020603050405020304" pitchFamily="18" charset="0"/>
                <a:cs typeface="Times New Roman" panose="02020603050405020304" pitchFamily="18" charset="0"/>
              </a:rPr>
              <a:t> jogviszonyban áll és úgy szerez vagy tart meg vagyontárgyon tulajdont, hogy ezzel a </a:t>
            </a:r>
            <a:r>
              <a:rPr lang="hu-HU" sz="2200" dirty="0" err="1">
                <a:latin typeface="Times New Roman" panose="02020603050405020304" pitchFamily="18" charset="0"/>
                <a:cs typeface="Times New Roman" panose="02020603050405020304" pitchFamily="18" charset="0"/>
              </a:rPr>
              <a:t>fiducárius</a:t>
            </a:r>
            <a:r>
              <a:rPr lang="hu-HU" sz="2200" dirty="0">
                <a:latin typeface="Times New Roman" panose="02020603050405020304" pitchFamily="18" charset="0"/>
                <a:cs typeface="Times New Roman" panose="02020603050405020304" pitchFamily="18" charset="0"/>
              </a:rPr>
              <a:t> kötelezettségét megszegi;</a:t>
            </a:r>
          </a:p>
          <a:p>
            <a:r>
              <a:rPr lang="hu-HU" sz="2200" dirty="0">
                <a:latin typeface="Times New Roman" panose="02020603050405020304" pitchFamily="18" charset="0"/>
                <a:cs typeface="Times New Roman" panose="02020603050405020304" pitchFamily="18" charset="0"/>
              </a:rPr>
              <a:t>ha valaki jogellenesen rendelkezik más tulajdonában álló dolog felett és ennek fejében kap más vagyontárgyat.</a:t>
            </a:r>
          </a:p>
        </p:txBody>
      </p:sp>
    </p:spTree>
    <p:extLst>
      <p:ext uri="{BB962C8B-B14F-4D97-AF65-F5344CB8AC3E}">
        <p14:creationId xmlns:p14="http://schemas.microsoft.com/office/powerpoint/2010/main" val="3020346092"/>
      </p:ext>
    </p:extLst>
  </p:cSld>
  <p:clrMapOvr>
    <a:masterClrMapping/>
  </p:clrMapOvr>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diáta_diasablon" id="{C1397B4A-1FFA-443C-9D03-8D69B5E6F07F}" vid="{9C8FFC6B-1334-4D78-BF10-4A91B5752D39}"/>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TM03457491[[fn=Nagyvárosi]]</Template>
  <TotalTime>757</TotalTime>
  <Words>5236</Words>
  <Application>Microsoft Office PowerPoint</Application>
  <PresentationFormat>Diavetítés a képernyőre (4:3 oldalarány)</PresentationFormat>
  <Paragraphs>438</Paragraphs>
  <Slides>67</Slides>
  <Notes>3</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67</vt:i4>
      </vt:variant>
    </vt:vector>
  </HeadingPairs>
  <TitlesOfParts>
    <vt:vector size="76" baseType="lpstr">
      <vt:lpstr>ＭＳ Ｐゴシック</vt:lpstr>
      <vt:lpstr>Arial</vt:lpstr>
      <vt:lpstr>Book Antiqua</vt:lpstr>
      <vt:lpstr>Calibri</vt:lpstr>
      <vt:lpstr>Calibri Light</vt:lpstr>
      <vt:lpstr>Times New Roman</vt:lpstr>
      <vt:lpstr>Wingdings</vt:lpstr>
      <vt:lpstr>ヒラギノ角ゴ Pro W3</vt:lpstr>
      <vt:lpstr>Office-téma</vt:lpstr>
      <vt:lpstr>MAISZ  EUFIM Szeminárium</vt:lpstr>
      <vt:lpstr>Bemutatkozás</vt:lpstr>
      <vt:lpstr>A TRUST</vt:lpstr>
      <vt:lpstr>A trust alapján kialakuló jogviszony</vt:lpstr>
      <vt:lpstr>„Néha azt mondják, hogy a trust ugyanolyan nélkülözhetetlen az angol jogéletben, mind a délutáni tea az angol emberek mindennapi életében.” (Michael Bogdan)</vt:lpstr>
      <vt:lpstr>Resulting trust</vt:lpstr>
      <vt:lpstr>Resulting trust:Példa</vt:lpstr>
      <vt:lpstr>Constructive trust</vt:lpstr>
      <vt:lpstr>A constructive trust tipikus esetei</vt:lpstr>
      <vt:lpstr>Példa</vt:lpstr>
      <vt:lpstr>Resulting és constructing trust eltérései az express trusthoz képest </vt:lpstr>
      <vt:lpstr>Különbségek</vt:lpstr>
      <vt:lpstr>Express trust</vt:lpstr>
      <vt:lpstr>Express trust: Példa:</vt:lpstr>
      <vt:lpstr>A kereskedelmi trust</vt:lpstr>
      <vt:lpstr>Quistclose trust - tényállás</vt:lpstr>
      <vt:lpstr>Döntés</vt:lpstr>
      <vt:lpstr>A Quistclose trust</vt:lpstr>
      <vt:lpstr>A trust kritériumai tágabb értelemben</vt:lpstr>
      <vt:lpstr>Bizalmi Vagyonkezelés =&gt; Express Trust A magyar szabályozás konstrukciója</vt:lpstr>
      <vt:lpstr>Hasonló, (egyes funkciókat lefedő) intézmények a magyar jogban </vt:lpstr>
      <vt:lpstr>Szükség van-e a vagyonkezelési szerződésre?</vt:lpstr>
      <vt:lpstr>Jogszabályi háttér</vt:lpstr>
      <vt:lpstr>A bizalmi vagyonkezelés szabályozásának rendszere</vt:lpstr>
      <vt:lpstr>Bizalmi vagyonkezelés definíció (Ptk. 6:310§)</vt:lpstr>
      <vt:lpstr>A szerződéses jogviszonyban szereplők közötti jogviszony</vt:lpstr>
      <vt:lpstr> A Ptk. vonatkozó szabályainak értékelése</vt:lpstr>
      <vt:lpstr>A bizalmi vagyonkezelési szerződés létrehozása</vt:lpstr>
      <vt:lpstr>A vagyonrendelés formái, alakisága</vt:lpstr>
      <vt:lpstr>A felek lehetséges pozíciói</vt:lpstr>
      <vt:lpstr>Kezelt vagyon meghatározása</vt:lpstr>
      <vt:lpstr>Ingatlan</vt:lpstr>
      <vt:lpstr>Társaságbeli részesedés</vt:lpstr>
      <vt:lpstr>Iparjogvédelmi jogok</vt:lpstr>
      <vt:lpstr>Járművek</vt:lpstr>
      <vt:lpstr>Bizalmi vagyonkezelés a gyakorlatban</vt:lpstr>
      <vt:lpstr>Bizalmi vagyonkezelés és vagyonértékelés</vt:lpstr>
      <vt:lpstr>Vagyonértékelési, számbavételi helyzetek a bvk során</vt:lpstr>
      <vt:lpstr>Milyen időpontokra kell </vt:lpstr>
      <vt:lpstr>Vagyonrendelő és vagyonkezelő közötti jogviszony</vt:lpstr>
      <vt:lpstr>Vagyonkezelő és kedvezményezett közötti jogviszony</vt:lpstr>
      <vt:lpstr>A vagyonkezelő gondossága</vt:lpstr>
      <vt:lpstr>A vagyonkezelő gondossága</vt:lpstr>
      <vt:lpstr>A vagyonkezelő hasznosítási kötelezettsége</vt:lpstr>
      <vt:lpstr>A kedvezményezett részére járó juttatások</vt:lpstr>
      <vt:lpstr>A kezelt vagyonnal szembeni hitelezők és a szerződésben szereplő felek jogviszonya</vt:lpstr>
      <vt:lpstr>A szerződésben szereplő személyek és hitelezőik közötti jogviszony </vt:lpstr>
      <vt:lpstr>A Bvktv. módosító rendelkezései (Vht. 132/A. § [3] - [5] bekezdései)</vt:lpstr>
      <vt:lpstr>PowerPoint-bemutató</vt:lpstr>
      <vt:lpstr>Megtérítési igények</vt:lpstr>
      <vt:lpstr>Helyreállítás</vt:lpstr>
      <vt:lpstr>Common law contra equitable tracing</vt:lpstr>
      <vt:lpstr>Kártérítési kötelezettség</vt:lpstr>
      <vt:lpstr>PowerPoint-bemutató</vt:lpstr>
      <vt:lpstr>PowerPoint-bemutató</vt:lpstr>
      <vt:lpstr>Speciális értékelési helyzetek a vagyonkezelés időszakában</vt:lpstr>
      <vt:lpstr>Fedezetelvonó ügylet, joggal való visszaélés</vt:lpstr>
      <vt:lpstr>Osztályrabocsátási kötelezettség</vt:lpstr>
      <vt:lpstr>Ági vagyon</vt:lpstr>
      <vt:lpstr>Kötelesrész</vt:lpstr>
      <vt:lpstr>Nem tartozik a kötelesrész alapjához</vt:lpstr>
      <vt:lpstr>„Trust” helyzetek Magyarországon</vt:lpstr>
      <vt:lpstr>Családi vagyontervezés</vt:lpstr>
      <vt:lpstr>PowerPoint-bemutató</vt:lpstr>
      <vt:lpstr>PowerPoint-bemutató</vt:lpstr>
      <vt:lpstr>Szakirodalom</vt:lpstr>
      <vt:lpstr>Köszönöm a figyelmet!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magyar szabályozás konstrukciója</dc:title>
  <dc:creator>Virág Attila</dc:creator>
  <cp:lastModifiedBy>Virág Attila</cp:lastModifiedBy>
  <cp:revision>37</cp:revision>
  <dcterms:created xsi:type="dcterms:W3CDTF">2017-08-29T07:50:05Z</dcterms:created>
  <dcterms:modified xsi:type="dcterms:W3CDTF">2017-09-18T10:42:21Z</dcterms:modified>
</cp:coreProperties>
</file>